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notesSlides/notesSlide26.xml" ContentType="application/vnd.openxmlformats-officedocument.presentationml.notesSlide+xml"/>
  <Override PartName="/ppt/tags/tag1.xml" ContentType="application/vnd.openxmlformats-officedocument.presentationml.tags+xml"/>
  <Override PartName="/ppt/notesSlides/notesSlide27.xml" ContentType="application/vnd.openxmlformats-officedocument.presentationml.notesSlide+xml"/>
  <Override PartName="/ppt/tags/tag2.xml" ContentType="application/vnd.openxmlformats-officedocument.presentationml.tags+xml"/>
  <Override PartName="/ppt/notesSlides/notesSlide28.xml" ContentType="application/vnd.openxmlformats-officedocument.presentationml.notesSlide+xml"/>
  <Override PartName="/ppt/tags/tag3.xml" ContentType="application/vnd.openxmlformats-officedocument.presentationml.tag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1" r:id="rId1"/>
  </p:sldMasterIdLst>
  <p:notesMasterIdLst>
    <p:notesMasterId r:id="rId72"/>
  </p:notesMasterIdLst>
  <p:sldIdLst>
    <p:sldId id="323" r:id="rId2"/>
    <p:sldId id="325" r:id="rId3"/>
    <p:sldId id="326" r:id="rId4"/>
    <p:sldId id="397" r:id="rId5"/>
    <p:sldId id="327" r:id="rId6"/>
    <p:sldId id="398" r:id="rId7"/>
    <p:sldId id="328" r:id="rId8"/>
    <p:sldId id="329" r:id="rId9"/>
    <p:sldId id="330" r:id="rId10"/>
    <p:sldId id="331" r:id="rId11"/>
    <p:sldId id="332" r:id="rId12"/>
    <p:sldId id="333" r:id="rId13"/>
    <p:sldId id="334" r:id="rId14"/>
    <p:sldId id="335" r:id="rId15"/>
    <p:sldId id="336" r:id="rId16"/>
    <p:sldId id="337" r:id="rId17"/>
    <p:sldId id="338" r:id="rId18"/>
    <p:sldId id="339" r:id="rId19"/>
    <p:sldId id="340" r:id="rId20"/>
    <p:sldId id="341" r:id="rId21"/>
    <p:sldId id="342" r:id="rId22"/>
    <p:sldId id="343" r:id="rId23"/>
    <p:sldId id="344" r:id="rId24"/>
    <p:sldId id="345" r:id="rId25"/>
    <p:sldId id="346" r:id="rId26"/>
    <p:sldId id="347" r:id="rId27"/>
    <p:sldId id="348" r:id="rId28"/>
    <p:sldId id="349" r:id="rId29"/>
    <p:sldId id="355" r:id="rId30"/>
    <p:sldId id="353" r:id="rId31"/>
    <p:sldId id="356" r:id="rId32"/>
    <p:sldId id="357" r:id="rId33"/>
    <p:sldId id="358" r:id="rId34"/>
    <p:sldId id="359" r:id="rId35"/>
    <p:sldId id="360" r:id="rId36"/>
    <p:sldId id="361" r:id="rId37"/>
    <p:sldId id="362" r:id="rId38"/>
    <p:sldId id="364" r:id="rId39"/>
    <p:sldId id="365" r:id="rId40"/>
    <p:sldId id="366" r:id="rId41"/>
    <p:sldId id="367" r:id="rId42"/>
    <p:sldId id="368" r:id="rId43"/>
    <p:sldId id="369" r:id="rId44"/>
    <p:sldId id="351" r:id="rId45"/>
    <p:sldId id="352" r:id="rId46"/>
    <p:sldId id="372" r:id="rId47"/>
    <p:sldId id="377" r:id="rId48"/>
    <p:sldId id="379" r:id="rId49"/>
    <p:sldId id="381" r:id="rId50"/>
    <p:sldId id="382" r:id="rId51"/>
    <p:sldId id="384" r:id="rId52"/>
    <p:sldId id="385" r:id="rId53"/>
    <p:sldId id="386" r:id="rId54"/>
    <p:sldId id="387" r:id="rId55"/>
    <p:sldId id="388" r:id="rId56"/>
    <p:sldId id="389" r:id="rId57"/>
    <p:sldId id="390" r:id="rId58"/>
    <p:sldId id="391" r:id="rId59"/>
    <p:sldId id="392" r:id="rId60"/>
    <p:sldId id="393" r:id="rId61"/>
    <p:sldId id="394" r:id="rId62"/>
    <p:sldId id="395" r:id="rId63"/>
    <p:sldId id="378" r:id="rId64"/>
    <p:sldId id="370" r:id="rId65"/>
    <p:sldId id="396" r:id="rId66"/>
    <p:sldId id="380" r:id="rId67"/>
    <p:sldId id="374" r:id="rId68"/>
    <p:sldId id="375" r:id="rId69"/>
    <p:sldId id="376" r:id="rId70"/>
    <p:sldId id="373" r:id="rId7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37" autoAdjust="0"/>
    <p:restoredTop sz="86416" autoAdjust="0"/>
  </p:normalViewPr>
  <p:slideViewPr>
    <p:cSldViewPr snapToGrid="0">
      <p:cViewPr>
        <p:scale>
          <a:sx n="98" d="100"/>
          <a:sy n="98" d="100"/>
        </p:scale>
        <p:origin x="-1072" y="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75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interSettings" Target="printerSettings/printerSettings1.bin"/><Relationship Id="rId74" Type="http://schemas.openxmlformats.org/officeDocument/2006/relationships/presProps" Target="presProps.xml"/><Relationship Id="rId75" Type="http://schemas.openxmlformats.org/officeDocument/2006/relationships/viewProps" Target="viewProps.xml"/><Relationship Id="rId76" Type="http://schemas.openxmlformats.org/officeDocument/2006/relationships/theme" Target="theme/theme1.xml"/><Relationship Id="rId77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bto\Desktop\grafici%20DevOp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bto\Desktop\grafici%20DevOp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bto\Desktop\grafici%20DevOp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bto\Desktop\grafici%20DevOp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bto\Desktop\grafici%20DevOp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it-IT" sz="1200"/>
              <a:t>DevOps Roles</a:t>
            </a:r>
          </a:p>
        </c:rich>
      </c:tx>
      <c:layout>
        <c:manualLayout>
          <c:xMode val="edge"/>
          <c:yMode val="edge"/>
          <c:x val="0.431159776902887"/>
          <c:y val="0.875"/>
        </c:manualLayout>
      </c:layout>
      <c:overlay val="1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436102362204725"/>
          <c:y val="0.212962962962963"/>
          <c:w val="0.446536526684165"/>
          <c:h val="0.583333333333333"/>
        </c:manualLayout>
      </c:layout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Foglio1!$A$49:$A$57</c:f>
              <c:strCache>
                <c:ptCount val="9"/>
                <c:pt idx="0">
                  <c:v>Architect</c:v>
                </c:pt>
                <c:pt idx="1">
                  <c:v>Automation</c:v>
                </c:pt>
                <c:pt idx="2">
                  <c:v>DevOps Engineer</c:v>
                </c:pt>
                <c:pt idx="3">
                  <c:v>Build Engineer</c:v>
                </c:pt>
                <c:pt idx="4">
                  <c:v>System Engineer</c:v>
                </c:pt>
                <c:pt idx="5">
                  <c:v>Manager</c:v>
                </c:pt>
                <c:pt idx="6">
                  <c:v>Director</c:v>
                </c:pt>
                <c:pt idx="7">
                  <c:v>VP</c:v>
                </c:pt>
                <c:pt idx="8">
                  <c:v>Other</c:v>
                </c:pt>
              </c:strCache>
            </c:strRef>
          </c:cat>
          <c:val>
            <c:numRef>
              <c:f>Foglio1!$B$49:$B$57</c:f>
              <c:numCache>
                <c:formatCode>0.00%</c:formatCode>
                <c:ptCount val="9"/>
                <c:pt idx="0">
                  <c:v>0.103</c:v>
                </c:pt>
                <c:pt idx="1">
                  <c:v>0.105</c:v>
                </c:pt>
                <c:pt idx="2">
                  <c:v>0.313</c:v>
                </c:pt>
                <c:pt idx="3">
                  <c:v>0.052</c:v>
                </c:pt>
                <c:pt idx="4">
                  <c:v>0.234</c:v>
                </c:pt>
                <c:pt idx="5">
                  <c:v>0.083</c:v>
                </c:pt>
                <c:pt idx="6">
                  <c:v>0.048</c:v>
                </c:pt>
                <c:pt idx="7">
                  <c:v>0.009</c:v>
                </c:pt>
                <c:pt idx="8">
                  <c:v>0.052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129413400"/>
        <c:axId val="2129416856"/>
      </c:barChart>
      <c:catAx>
        <c:axId val="21294134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9416856"/>
        <c:crosses val="autoZero"/>
        <c:auto val="1"/>
        <c:lblAlgn val="ctr"/>
        <c:lblOffset val="100"/>
        <c:noMultiLvlLbl val="0"/>
      </c:catAx>
      <c:valAx>
        <c:axId val="2129416856"/>
        <c:scaling>
          <c:orientation val="minMax"/>
        </c:scaling>
        <c:delete val="1"/>
        <c:axPos val="b"/>
        <c:numFmt formatCode="0.00%" sourceLinked="1"/>
        <c:majorTickMark val="none"/>
        <c:minorTickMark val="none"/>
        <c:tickLblPos val="nextTo"/>
        <c:crossAx val="2129413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it-IT" sz="1200" dirty="0" err="1" smtClean="0"/>
              <a:t>Industry</a:t>
            </a:r>
            <a:endParaRPr lang="it-IT" sz="1200" dirty="0"/>
          </a:p>
        </c:rich>
      </c:tx>
      <c:layout>
        <c:manualLayout>
          <c:xMode val="edge"/>
          <c:yMode val="edge"/>
          <c:x val="0.464323875103882"/>
          <c:y val="0.831824117867216"/>
        </c:manualLayout>
      </c:layout>
      <c:overlay val="1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420931042654335"/>
          <c:y val="0.0509259259259259"/>
          <c:w val="0.464283644478304"/>
          <c:h val="0.69874431492809"/>
        </c:manualLayout>
      </c:layout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Foglio1!$A$1:$A$11</c:f>
              <c:strCache>
                <c:ptCount val="11"/>
                <c:pt idx="0">
                  <c:v>Technology</c:v>
                </c:pt>
                <c:pt idx="1">
                  <c:v>Web Software</c:v>
                </c:pt>
                <c:pt idx="2">
                  <c:v>Education</c:v>
                </c:pt>
                <c:pt idx="3">
                  <c:v>Finance/Banking</c:v>
                </c:pt>
                <c:pt idx="4">
                  <c:v>ENTMT/Media</c:v>
                </c:pt>
                <c:pt idx="5">
                  <c:v>Consulting</c:v>
                </c:pt>
                <c:pt idx="6">
                  <c:v>Telecommunications</c:v>
                </c:pt>
                <c:pt idx="7">
                  <c:v>Government</c:v>
                </c:pt>
                <c:pt idx="8">
                  <c:v>Retail</c:v>
                </c:pt>
                <c:pt idx="9">
                  <c:v>Health-care</c:v>
                </c:pt>
                <c:pt idx="10">
                  <c:v>All Others</c:v>
                </c:pt>
              </c:strCache>
            </c:strRef>
          </c:cat>
          <c:val>
            <c:numRef>
              <c:f>Foglio1!$B$1:$B$11</c:f>
              <c:numCache>
                <c:formatCode>0.00%</c:formatCode>
                <c:ptCount val="11"/>
                <c:pt idx="0">
                  <c:v>0.227</c:v>
                </c:pt>
                <c:pt idx="1">
                  <c:v>0.109</c:v>
                </c:pt>
                <c:pt idx="2">
                  <c:v>0.075</c:v>
                </c:pt>
                <c:pt idx="3">
                  <c:v>0.074</c:v>
                </c:pt>
                <c:pt idx="4">
                  <c:v>0.068</c:v>
                </c:pt>
                <c:pt idx="5">
                  <c:v>0.059</c:v>
                </c:pt>
                <c:pt idx="6">
                  <c:v>0.057</c:v>
                </c:pt>
                <c:pt idx="7">
                  <c:v>0.045</c:v>
                </c:pt>
                <c:pt idx="8">
                  <c:v>0.037</c:v>
                </c:pt>
                <c:pt idx="9" formatCode="0%">
                  <c:v>0.03</c:v>
                </c:pt>
                <c:pt idx="10">
                  <c:v>0.219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129504552"/>
        <c:axId val="2129507912"/>
      </c:barChart>
      <c:catAx>
        <c:axId val="21295045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9507912"/>
        <c:crosses val="autoZero"/>
        <c:auto val="1"/>
        <c:lblAlgn val="ctr"/>
        <c:lblOffset val="100"/>
        <c:noMultiLvlLbl val="0"/>
      </c:catAx>
      <c:valAx>
        <c:axId val="2129507912"/>
        <c:scaling>
          <c:orientation val="minMax"/>
        </c:scaling>
        <c:delete val="1"/>
        <c:axPos val="b"/>
        <c:numFmt formatCode="0%" sourceLinked="0"/>
        <c:majorTickMark val="none"/>
        <c:minorTickMark val="none"/>
        <c:tickLblPos val="nextTo"/>
        <c:crossAx val="2129504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it-IT" sz="1200" dirty="0"/>
              <a:t>Company </a:t>
            </a:r>
            <a:r>
              <a:rPr lang="it-IT" sz="1200" dirty="0" err="1"/>
              <a:t>Size</a:t>
            </a:r>
            <a:r>
              <a:rPr lang="it-IT" sz="1200" dirty="0"/>
              <a:t> by # </a:t>
            </a:r>
            <a:r>
              <a:rPr lang="it-IT" sz="1200" dirty="0" smtClean="0"/>
              <a:t>of </a:t>
            </a:r>
            <a:r>
              <a:rPr lang="it-IT" sz="1200" dirty="0" err="1" smtClean="0"/>
              <a:t>Employees</a:t>
            </a:r>
            <a:endParaRPr lang="it-IT" sz="1200" dirty="0"/>
          </a:p>
        </c:rich>
      </c:tx>
      <c:layout>
        <c:manualLayout>
          <c:xMode val="edge"/>
          <c:yMode val="edge"/>
          <c:x val="0.22954982635488"/>
          <c:y val="0.848554145789533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340997985147107"/>
          <c:y val="0.17559557349327"/>
          <c:w val="0.519571312858659"/>
          <c:h val="0.594451722357501"/>
        </c:manualLayout>
      </c:layout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dLbl>
              <c:idx val="5"/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00" b="0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Foglio1!$A$15:$A$23</c:f>
              <c:strCache>
                <c:ptCount val="9"/>
                <c:pt idx="0">
                  <c:v>1-4</c:v>
                </c:pt>
                <c:pt idx="1">
                  <c:v>5-9</c:v>
                </c:pt>
                <c:pt idx="2">
                  <c:v>10-19</c:v>
                </c:pt>
                <c:pt idx="3">
                  <c:v>20-99</c:v>
                </c:pt>
                <c:pt idx="4">
                  <c:v>100-499</c:v>
                </c:pt>
                <c:pt idx="5">
                  <c:v>500-9,999</c:v>
                </c:pt>
                <c:pt idx="6">
                  <c:v>10,000+</c:v>
                </c:pt>
                <c:pt idx="7">
                  <c:v>I don't know</c:v>
                </c:pt>
                <c:pt idx="8">
                  <c:v>Not applicable</c:v>
                </c:pt>
              </c:strCache>
            </c:strRef>
          </c:cat>
          <c:val>
            <c:numRef>
              <c:f>Foglio1!$B$15:$B$23</c:f>
              <c:numCache>
                <c:formatCode>0.00%</c:formatCode>
                <c:ptCount val="9"/>
                <c:pt idx="0">
                  <c:v>0.058</c:v>
                </c:pt>
                <c:pt idx="1">
                  <c:v>0.036</c:v>
                </c:pt>
                <c:pt idx="2">
                  <c:v>0.058</c:v>
                </c:pt>
                <c:pt idx="3">
                  <c:v>0.171</c:v>
                </c:pt>
                <c:pt idx="4">
                  <c:v>0.218</c:v>
                </c:pt>
                <c:pt idx="5">
                  <c:v>0.268</c:v>
                </c:pt>
                <c:pt idx="6">
                  <c:v>0.158</c:v>
                </c:pt>
                <c:pt idx="7">
                  <c:v>0.021</c:v>
                </c:pt>
                <c:pt idx="8">
                  <c:v>0.013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129544744"/>
        <c:axId val="2129548360"/>
      </c:barChart>
      <c:catAx>
        <c:axId val="2129544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9548360"/>
        <c:crosses val="autoZero"/>
        <c:auto val="1"/>
        <c:lblAlgn val="ctr"/>
        <c:lblOffset val="100"/>
        <c:noMultiLvlLbl val="0"/>
      </c:catAx>
      <c:valAx>
        <c:axId val="2129548360"/>
        <c:scaling>
          <c:orientation val="minMax"/>
        </c:scaling>
        <c:delete val="1"/>
        <c:axPos val="b"/>
        <c:numFmt formatCode="0%" sourceLinked="0"/>
        <c:majorTickMark val="none"/>
        <c:minorTickMark val="none"/>
        <c:tickLblPos val="nextTo"/>
        <c:crossAx val="2129544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b" anchorCtr="0"/>
          <a:lstStyle/>
          <a:p>
            <a:pPr>
              <a:defRPr sz="12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it-IT" sz="1200" dirty="0" err="1"/>
              <a:t>Size</a:t>
            </a:r>
            <a:r>
              <a:rPr lang="it-IT" sz="1200" dirty="0"/>
              <a:t> of IT </a:t>
            </a:r>
            <a:r>
              <a:rPr lang="it-IT" sz="1200" dirty="0" err="1"/>
              <a:t>infrastructure</a:t>
            </a:r>
            <a:r>
              <a:rPr lang="it-IT" sz="1200" dirty="0"/>
              <a:t> </a:t>
            </a:r>
            <a:r>
              <a:rPr lang="it-IT" sz="1200" dirty="0" smtClean="0"/>
              <a:t>by </a:t>
            </a:r>
            <a:r>
              <a:rPr lang="it-IT" sz="1200" dirty="0"/>
              <a:t># of </a:t>
            </a:r>
            <a:r>
              <a:rPr lang="it-IT" sz="1200" dirty="0" err="1"/>
              <a:t>servers</a:t>
            </a:r>
            <a:endParaRPr lang="it-IT" sz="1200" dirty="0"/>
          </a:p>
        </c:rich>
      </c:tx>
      <c:layout>
        <c:manualLayout>
          <c:xMode val="edge"/>
          <c:yMode val="edge"/>
          <c:x val="0.0439170246439069"/>
          <c:y val="0.879289381380484"/>
        </c:manualLayout>
      </c:layout>
      <c:overlay val="1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247266278543975"/>
          <c:y val="0.11056563266651"/>
          <c:w val="0.452988638932851"/>
          <c:h val="0.651486625516416"/>
        </c:manualLayout>
      </c:layout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Foglio1!$A$27:$A$34</c:f>
              <c:strCache>
                <c:ptCount val="8"/>
                <c:pt idx="0">
                  <c:v>&lt;100</c:v>
                </c:pt>
                <c:pt idx="1">
                  <c:v>100-499</c:v>
                </c:pt>
                <c:pt idx="2">
                  <c:v>500-1,999</c:v>
                </c:pt>
                <c:pt idx="3">
                  <c:v>2,000-4,999</c:v>
                </c:pt>
                <c:pt idx="4">
                  <c:v>5,000-9,999</c:v>
                </c:pt>
                <c:pt idx="5">
                  <c:v>10,000 &gt;</c:v>
                </c:pt>
                <c:pt idx="6">
                  <c:v>I don't know</c:v>
                </c:pt>
                <c:pt idx="7">
                  <c:v>NA</c:v>
                </c:pt>
              </c:strCache>
            </c:strRef>
          </c:cat>
          <c:val>
            <c:numRef>
              <c:f>Foglio1!$B$27:$B$34</c:f>
              <c:numCache>
                <c:formatCode>0%</c:formatCode>
                <c:ptCount val="8"/>
                <c:pt idx="0" formatCode="0.00%">
                  <c:v>0.283</c:v>
                </c:pt>
                <c:pt idx="1">
                  <c:v>0.23</c:v>
                </c:pt>
                <c:pt idx="2" formatCode="0.00%">
                  <c:v>0.169</c:v>
                </c:pt>
                <c:pt idx="3" formatCode="0.00%">
                  <c:v>0.084</c:v>
                </c:pt>
                <c:pt idx="4" formatCode="0.00%">
                  <c:v>0.049</c:v>
                </c:pt>
                <c:pt idx="5" formatCode="0.00%">
                  <c:v>0.085</c:v>
                </c:pt>
                <c:pt idx="6">
                  <c:v>0.08</c:v>
                </c:pt>
                <c:pt idx="7">
                  <c:v>0.02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129580344"/>
        <c:axId val="2129583704"/>
      </c:barChart>
      <c:catAx>
        <c:axId val="21295803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9583704"/>
        <c:crosses val="autoZero"/>
        <c:auto val="1"/>
        <c:lblAlgn val="ctr"/>
        <c:lblOffset val="100"/>
        <c:noMultiLvlLbl val="0"/>
      </c:catAx>
      <c:valAx>
        <c:axId val="2129583704"/>
        <c:scaling>
          <c:orientation val="minMax"/>
        </c:scaling>
        <c:delete val="1"/>
        <c:axPos val="b"/>
        <c:numFmt formatCode="0.00%" sourceLinked="1"/>
        <c:majorTickMark val="none"/>
        <c:minorTickMark val="none"/>
        <c:tickLblPos val="nextTo"/>
        <c:crossAx val="2129580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it-IT" sz="1200"/>
              <a:t>Departments</a:t>
            </a:r>
          </a:p>
        </c:rich>
      </c:tx>
      <c:layout>
        <c:manualLayout>
          <c:xMode val="edge"/>
          <c:yMode val="edge"/>
          <c:x val="0.394188338969877"/>
          <c:y val="0.866364186921204"/>
        </c:manualLayout>
      </c:layout>
      <c:overlay val="1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41553682649245"/>
          <c:y val="0.0927409764840591"/>
          <c:w val="0.448691803868867"/>
          <c:h val="0.705828844357376"/>
        </c:manualLayout>
      </c:layout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Foglio1!$A$37:$A$46</c:f>
              <c:strCache>
                <c:ptCount val="10"/>
                <c:pt idx="0">
                  <c:v>IT Ops</c:v>
                </c:pt>
                <c:pt idx="1">
                  <c:v>Dev/Eng</c:v>
                </c:pt>
                <c:pt idx="2">
                  <c:v>DevOps</c:v>
                </c:pt>
                <c:pt idx="3">
                  <c:v>Consultant</c:v>
                </c:pt>
                <c:pt idx="4">
                  <c:v>C-level Executive</c:v>
                </c:pt>
                <c:pt idx="5">
                  <c:v>Network Operations</c:v>
                </c:pt>
                <c:pt idx="6">
                  <c:v>Information Security</c:v>
                </c:pt>
                <c:pt idx="7">
                  <c:v>Quality Assurance</c:v>
                </c:pt>
                <c:pt idx="8">
                  <c:v>Release Engineering</c:v>
                </c:pt>
                <c:pt idx="9">
                  <c:v>All Others</c:v>
                </c:pt>
              </c:strCache>
            </c:strRef>
          </c:cat>
          <c:val>
            <c:numRef>
              <c:f>Foglio1!$B$37:$B$46</c:f>
              <c:numCache>
                <c:formatCode>0.00%</c:formatCode>
                <c:ptCount val="10"/>
                <c:pt idx="0">
                  <c:v>0.304</c:v>
                </c:pt>
                <c:pt idx="1">
                  <c:v>0.288</c:v>
                </c:pt>
                <c:pt idx="2" formatCode="0%">
                  <c:v>0.16</c:v>
                </c:pt>
                <c:pt idx="3">
                  <c:v>0.056</c:v>
                </c:pt>
                <c:pt idx="4">
                  <c:v>0.023</c:v>
                </c:pt>
                <c:pt idx="5">
                  <c:v>0.019</c:v>
                </c:pt>
                <c:pt idx="6">
                  <c:v>0.014</c:v>
                </c:pt>
                <c:pt idx="7">
                  <c:v>0.013</c:v>
                </c:pt>
                <c:pt idx="8">
                  <c:v>0.012</c:v>
                </c:pt>
                <c:pt idx="9">
                  <c:v>0.111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129615144"/>
        <c:axId val="2129618504"/>
      </c:barChart>
      <c:catAx>
        <c:axId val="21296151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9618504"/>
        <c:crosses val="autoZero"/>
        <c:auto val="1"/>
        <c:lblAlgn val="ctr"/>
        <c:lblOffset val="100"/>
        <c:noMultiLvlLbl val="0"/>
      </c:catAx>
      <c:valAx>
        <c:axId val="2129618504"/>
        <c:scaling>
          <c:orientation val="minMax"/>
        </c:scaling>
        <c:delete val="1"/>
        <c:axPos val="b"/>
        <c:numFmt formatCode="0.00%" sourceLinked="1"/>
        <c:majorTickMark val="none"/>
        <c:minorTickMark val="none"/>
        <c:tickLblPos val="nextTo"/>
        <c:crossAx val="2129615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3F601CB-E4CF-F140-98BE-0074C7EEDAF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8193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Relationship Id="rId3" Type="http://schemas.openxmlformats.org/officeDocument/2006/relationships/hyperlink" Target="http://www.sciencedirect.com/science/article/pii/S0048733307000807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28ED31BB-1BFD-D447-8D2A-986A365382A7}" type="slidenum">
              <a:rPr lang="en-US" altLang="en-US" sz="1200"/>
              <a:pPr/>
              <a:t>1</a:t>
            </a:fld>
            <a:endParaRPr lang="en-US" altLang="en-US" sz="1200"/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it-IT" altLang="en-US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374997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Now, if I caught your</a:t>
            </a:r>
            <a:r>
              <a:rPr lang="en-US" baseline="0" dirty="0" smtClean="0"/>
              <a:t> interest you may be wondering or you should be wondering four things</a:t>
            </a:r>
            <a:r>
              <a:rPr lang="is-IS" baseline="0" dirty="0" smtClean="0"/>
              <a:t>…</a:t>
            </a:r>
          </a:p>
          <a:p>
            <a:endParaRPr lang="is-IS" baseline="0" dirty="0" smtClean="0"/>
          </a:p>
          <a:p>
            <a:r>
              <a:rPr lang="is-IS" baseline="0" dirty="0" smtClean="0"/>
              <a:t>what’s the cake? </a:t>
            </a:r>
            <a:r>
              <a:rPr lang="en-US" baseline="0" dirty="0" smtClean="0"/>
              <a:t>P</a:t>
            </a:r>
            <a:r>
              <a:rPr lang="is-IS" baseline="0" dirty="0" smtClean="0"/>
              <a:t>ersonally I like the one with chocolate everywhere </a:t>
            </a:r>
          </a:p>
          <a:p>
            <a:endParaRPr lang="is-IS" baseline="0" dirty="0" smtClean="0"/>
          </a:p>
          <a:p>
            <a:r>
              <a:rPr lang="en-US" baseline="0" dirty="0" smtClean="0"/>
              <a:t>W</a:t>
            </a:r>
            <a:r>
              <a:rPr lang="is-IS" baseline="0" dirty="0" smtClean="0"/>
              <a:t>ho are the cooks?</a:t>
            </a:r>
          </a:p>
          <a:p>
            <a:endParaRPr lang="is-IS" baseline="0" dirty="0" smtClean="0"/>
          </a:p>
          <a:p>
            <a:r>
              <a:rPr lang="en-US" baseline="0" dirty="0" smtClean="0"/>
              <a:t>W</a:t>
            </a:r>
            <a:r>
              <a:rPr lang="is-IS" baseline="0" dirty="0" smtClean="0"/>
              <a:t>hat about their cookbooks and lastly, how about that kitchen that this guy is so eager to explain to us... </a:t>
            </a:r>
            <a:r>
              <a:rPr lang="en-US" baseline="0" dirty="0" smtClean="0"/>
              <a:t>W</a:t>
            </a:r>
            <a:r>
              <a:rPr lang="is-IS" baseline="0" dirty="0" smtClean="0"/>
              <a:t>ell, first things first...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040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cake!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3112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cake in this case is the product however imagine a product (or cake) that is rotating around an infinite number of variables and is never actually finished and delivered to you</a:t>
            </a:r>
            <a:r>
              <a:rPr lang="is-IS" baseline="0" dirty="0" smtClean="0"/>
              <a:t>… imagine a cake that can change frosting once a day and obviously you as a customer want the most complex cake ever, with cheese frosting, dual bits of chocolate, with alien DNA on top and a side of X-files you name it – the point is the cake has to become so granular that it needs to almost dynamically match the expectations of the customer... </a:t>
            </a:r>
            <a:r>
              <a:rPr lang="en-US" baseline="0" dirty="0" smtClean="0"/>
              <a:t>T</a:t>
            </a:r>
            <a:r>
              <a:rPr lang="is-IS" baseline="0" dirty="0" smtClean="0"/>
              <a:t>his is actually the tenet behind what is known as industrie four punkt nil that is the german research council’s recent research programme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510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Now, in all this mess</a:t>
            </a:r>
            <a:r>
              <a:rPr lang="is-IS" dirty="0" smtClean="0"/>
              <a:t>… who are the cooks?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3085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Well you should have guessed it by now</a:t>
            </a:r>
            <a:r>
              <a:rPr lang="is-IS" dirty="0" smtClean="0"/>
              <a:t>… obviously developers and operators... </a:t>
            </a:r>
            <a:r>
              <a:rPr lang="en-US" dirty="0" smtClean="0"/>
              <a:t>W</a:t>
            </a:r>
            <a:r>
              <a:rPr lang="is-IS" dirty="0" smtClean="0"/>
              <a:t>hat are their concerns with such a product? </a:t>
            </a:r>
            <a:r>
              <a:rPr lang="en-US" dirty="0" smtClean="0"/>
              <a:t>D</a:t>
            </a:r>
            <a:r>
              <a:rPr lang="is-IS" dirty="0" smtClean="0"/>
              <a:t>evelopers need to deliver fast, because it is only by means of speed</a:t>
            </a:r>
            <a:r>
              <a:rPr lang="is-IS" baseline="0" dirty="0" smtClean="0"/>
              <a:t> that industries can keep their market share... </a:t>
            </a:r>
            <a:r>
              <a:rPr lang="en-US" baseline="0" dirty="0" smtClean="0"/>
              <a:t>T</a:t>
            </a:r>
            <a:r>
              <a:rPr lang="is-IS" baseline="0" dirty="0" smtClean="0"/>
              <a:t>here’s plenty of examples for this – in case you want to know more Jan Bosh gave a brilliant keynote in his doctoral symposium introduction about speed </a:t>
            </a:r>
          </a:p>
          <a:p>
            <a:endParaRPr lang="is-IS" baseline="0" dirty="0" smtClean="0"/>
          </a:p>
          <a:p>
            <a:r>
              <a:rPr lang="en-US" baseline="0" dirty="0" smtClean="0"/>
              <a:t>H</a:t>
            </a:r>
            <a:r>
              <a:rPr lang="is-IS" baseline="0" dirty="0" smtClean="0"/>
              <a:t>owever, more than speed... </a:t>
            </a:r>
            <a:r>
              <a:rPr lang="en-US" baseline="0" dirty="0" smtClean="0"/>
              <a:t>T</a:t>
            </a:r>
            <a:r>
              <a:rPr lang="is-IS" baseline="0" dirty="0" smtClean="0"/>
              <a:t>here is quality. </a:t>
            </a:r>
            <a:r>
              <a:rPr lang="en-US" baseline="0" dirty="0" smtClean="0"/>
              <a:t>T</a:t>
            </a:r>
            <a:r>
              <a:rPr lang="is-IS" baseline="0" dirty="0" smtClean="0"/>
              <a:t>he customer will not withstand a single failure if there is a better alternative. </a:t>
            </a:r>
            <a:r>
              <a:rPr lang="en-US" baseline="0" dirty="0" smtClean="0"/>
              <a:t>T</a:t>
            </a:r>
            <a:r>
              <a:rPr lang="is-IS" baseline="0" dirty="0" smtClean="0"/>
              <a:t>he good times of market domain are over – so quality itself is a priority pretty much like speed...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304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obviously</a:t>
            </a:r>
            <a:r>
              <a:rPr lang="en-US" baseline="0" dirty="0" smtClean="0"/>
              <a:t> you know what happens when you try to achieve quality fast</a:t>
            </a:r>
            <a:r>
              <a:rPr lang="is-IS" baseline="0" dirty="0" smtClean="0"/>
              <a:t>… what you see up there is CISCO systems rule number 2 for software quality - &gt; &lt;leggere le conseguenze&gt;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564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of the operators’ front</a:t>
            </a:r>
            <a:r>
              <a:rPr lang="is-IS" dirty="0" smtClean="0"/>
              <a:t>… well, it’s even worse.</a:t>
            </a:r>
            <a:r>
              <a:rPr lang="is-IS" baseline="0" dirty="0" smtClean="0"/>
              <a:t> </a:t>
            </a:r>
            <a:r>
              <a:rPr lang="en-US" baseline="0" dirty="0" smtClean="0"/>
              <a:t>B</a:t>
            </a:r>
            <a:r>
              <a:rPr lang="is-IS" baseline="0" dirty="0" smtClean="0"/>
              <a:t>ecause mind you... </a:t>
            </a:r>
            <a:r>
              <a:rPr lang="en-US" baseline="0" dirty="0" smtClean="0"/>
              <a:t>O</a:t>
            </a:r>
            <a:r>
              <a:rPr lang="is-IS" baseline="0" dirty="0" smtClean="0"/>
              <a:t>perators are the first people to come in touch with customer needs during software operations (obviously) and that can kill you because let’s be honest.. </a:t>
            </a:r>
            <a:r>
              <a:rPr lang="en-US" baseline="0" dirty="0" smtClean="0"/>
              <a:t>C</a:t>
            </a:r>
            <a:r>
              <a:rPr lang="is-IS" baseline="0" dirty="0" smtClean="0"/>
              <a:t>ustomers want 500% their investment from their product they want their phone to make dinner for the kids if needs be... </a:t>
            </a:r>
            <a:r>
              <a:rPr lang="en-US" baseline="0" dirty="0" smtClean="0"/>
              <a:t>S</a:t>
            </a:r>
            <a:r>
              <a:rPr lang="is-IS" baseline="0" dirty="0" smtClean="0"/>
              <a:t>o they are obviously focusing on the customer needs and the variables there... </a:t>
            </a:r>
            <a:r>
              <a:rPr lang="en-US" baseline="0" dirty="0" smtClean="0"/>
              <a:t>Q</a:t>
            </a:r>
            <a:r>
              <a:rPr lang="is-IS" baseline="0" dirty="0" smtClean="0"/>
              <a:t>uantity, velocity of change, but also fine-tuning and customer synch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81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remember, the paradigm that DevOps is </a:t>
            </a:r>
            <a:r>
              <a:rPr lang="en-US" dirty="0" err="1" smtClean="0"/>
              <a:t>supposted</a:t>
            </a:r>
            <a:r>
              <a:rPr lang="en-US" dirty="0" smtClean="0"/>
              <a:t> to support does not focus on</a:t>
            </a:r>
            <a:r>
              <a:rPr lang="en-US" baseline="0" dirty="0" smtClean="0"/>
              <a:t> a single customer-base</a:t>
            </a:r>
            <a:r>
              <a:rPr lang="is-IS" baseline="0" dirty="0" smtClean="0"/>
              <a:t>…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9266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Rather, it</a:t>
            </a:r>
            <a:r>
              <a:rPr lang="en-US" baseline="0" dirty="0" smtClean="0"/>
              <a:t> focuses on tackling the </a:t>
            </a:r>
            <a:r>
              <a:rPr lang="en-US" baseline="0" dirty="0" err="1" smtClean="0"/>
              <a:t>emergin</a:t>
            </a:r>
            <a:r>
              <a:rPr lang="en-US" baseline="0" dirty="0" smtClean="0"/>
              <a:t> needs of any sort of customer, regardless of age, gender, type, </a:t>
            </a:r>
            <a:r>
              <a:rPr lang="en-US" baseline="0" dirty="0" err="1" smtClean="0"/>
              <a:t>etnicity</a:t>
            </a:r>
            <a:r>
              <a:rPr lang="en-US" baseline="0" dirty="0" smtClean="0"/>
              <a:t>, </a:t>
            </a:r>
            <a:r>
              <a:rPr lang="is-IS" baseline="0" dirty="0" smtClean="0"/>
              <a:t>… there was a recent study in organizations research that isolated over a dozen different types of customers that have different types of demands with different characteristics, frequency, requirements, QoS and so on... </a:t>
            </a:r>
            <a:r>
              <a:rPr lang="en-US" baseline="0" dirty="0" smtClean="0"/>
              <a:t>S</a:t>
            </a:r>
            <a:r>
              <a:rPr lang="is-IS" baseline="0" dirty="0" smtClean="0"/>
              <a:t>o this playground looks more like Vietnam than anything else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920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more to add to the equation? Well</a:t>
            </a:r>
            <a:r>
              <a:rPr lang="is-IS" dirty="0" smtClean="0"/>
              <a:t>… there’s this thing about organizational siloes and its effect wit</a:t>
            </a:r>
            <a:r>
              <a:rPr lang="is-IS" baseline="0" dirty="0" smtClean="0"/>
              <a:t>h respect to people that do not communicate and do not collaborate with each other... </a:t>
            </a:r>
            <a:r>
              <a:rPr lang="en-US" baseline="0" dirty="0" smtClean="0"/>
              <a:t>T</a:t>
            </a:r>
            <a:r>
              <a:rPr lang="is-IS" baseline="0" dirty="0" smtClean="0"/>
              <a:t>hey’ll end up developing their own culture...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285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092200" y="935038"/>
            <a:ext cx="4484688" cy="33623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4915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033097" y="4624535"/>
            <a:ext cx="4608112" cy="373464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lIns="82048" tIns="41023" rIns="82048" bIns="41023" anchor="ctr"/>
          <a:lstStyle/>
          <a:p>
            <a:endParaRPr lang="en-GB" smtClean="0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you want to know the numbers? Well there’s a study on the number of emerging terminologies and cookbooks</a:t>
            </a:r>
            <a:r>
              <a:rPr lang="en-US" baseline="0" dirty="0" smtClean="0"/>
              <a:t> in software engineering and at I hunch I isolated over 400 and mind you these increase with the release of each different framework or eve open-source community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7713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the same goes with operations as well</a:t>
            </a:r>
            <a:r>
              <a:rPr lang="is-IS" dirty="0" smtClean="0"/>
              <a:t>…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9846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</a:t>
            </a:r>
            <a:r>
              <a:rPr lang="is-IS" dirty="0" smtClean="0"/>
              <a:t>… putting it all together, where does this leave us?</a:t>
            </a:r>
          </a:p>
          <a:p>
            <a:endParaRPr lang="is-IS" dirty="0" smtClean="0"/>
          </a:p>
          <a:p>
            <a:r>
              <a:rPr lang="is-IS" dirty="0" smtClean="0"/>
              <a:t>DevOps</a:t>
            </a:r>
            <a:r>
              <a:rPr lang="is-IS" baseline="0" dirty="0" smtClean="0"/>
              <a:t> essentially emerges as a series of organisational, social, socio-technical and technical strategies to blend together developers and operators in such a way so as to allow their seamless interoperation and cooperation... </a:t>
            </a:r>
            <a:r>
              <a:rPr lang="en-US" baseline="0" dirty="0" smtClean="0"/>
              <a:t>W</a:t>
            </a:r>
            <a:r>
              <a:rPr lang="is-IS" baseline="0" dirty="0" smtClean="0"/>
              <a:t>here once developers focused on systems features and operators pushed for quality to the customers, DevOps promises to achieve both, at high speeds by encouraging community and sharing...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614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at this point</a:t>
            </a:r>
            <a:r>
              <a:rPr lang="is-IS" dirty="0" smtClean="0"/>
              <a:t>… you may and should still be asking yourself, wait a second... </a:t>
            </a:r>
            <a:r>
              <a:rPr lang="en-US" dirty="0" smtClean="0"/>
              <a:t>T</a:t>
            </a:r>
            <a:r>
              <a:rPr lang="is-IS" dirty="0" smtClean="0"/>
              <a:t>here’s a kitchen</a:t>
            </a:r>
            <a:r>
              <a:rPr lang="is-IS" baseline="0" dirty="0" smtClean="0"/>
              <a:t> missing...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4863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there’s not</a:t>
            </a:r>
            <a:r>
              <a:rPr lang="is-IS" dirty="0" smtClean="0"/>
              <a:t>… you had it. </a:t>
            </a:r>
            <a:r>
              <a:rPr lang="en-US" dirty="0" smtClean="0"/>
              <a:t>I</a:t>
            </a:r>
            <a:r>
              <a:rPr lang="is-IS" dirty="0" smtClean="0"/>
              <a:t>t was right there under our nose....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299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9029" eaLnBrk="0" hangingPunct="0">
              <a:lnSpc>
                <a:spcPct val="89000"/>
              </a:lnSpc>
              <a:spcBef>
                <a:spcPct val="4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03648" indent="-269914" defTabSz="869029" eaLnBrk="0" hangingPunct="0">
              <a:lnSpc>
                <a:spcPct val="89000"/>
              </a:lnSpc>
              <a:spcBef>
                <a:spcPct val="4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082775" indent="-215307" defTabSz="869029" eaLnBrk="0" hangingPunct="0">
              <a:lnSpc>
                <a:spcPct val="89000"/>
              </a:lnSpc>
              <a:spcBef>
                <a:spcPct val="4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516510" indent="-215307" defTabSz="869029" eaLnBrk="0" hangingPunct="0">
              <a:lnSpc>
                <a:spcPct val="89000"/>
              </a:lnSpc>
              <a:spcBef>
                <a:spcPct val="4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1950244" indent="-215307" defTabSz="869029" eaLnBrk="0" hangingPunct="0">
              <a:lnSpc>
                <a:spcPct val="89000"/>
              </a:lnSpc>
              <a:spcBef>
                <a:spcPct val="4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399580" indent="-215307" defTabSz="869029" eaLnBrk="0" fontAlgn="base" hangingPunct="0">
              <a:lnSpc>
                <a:spcPct val="89000"/>
              </a:lnSpc>
              <a:spcBef>
                <a:spcPct val="4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848916" indent="-215307" defTabSz="869029" eaLnBrk="0" fontAlgn="base" hangingPunct="0">
              <a:lnSpc>
                <a:spcPct val="89000"/>
              </a:lnSpc>
              <a:spcBef>
                <a:spcPct val="4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298252" indent="-215307" defTabSz="869029" eaLnBrk="0" fontAlgn="base" hangingPunct="0">
              <a:lnSpc>
                <a:spcPct val="89000"/>
              </a:lnSpc>
              <a:spcBef>
                <a:spcPct val="4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747588" indent="-215307" defTabSz="869029" eaLnBrk="0" fontAlgn="base" hangingPunct="0">
              <a:lnSpc>
                <a:spcPct val="89000"/>
              </a:lnSpc>
              <a:spcBef>
                <a:spcPct val="4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fld id="{A4E658F8-20C5-4408-A6D6-D7EC40752A50}" type="slidenum">
              <a:rPr lang="en-US" altLang="it-IT" sz="1000">
                <a:solidFill>
                  <a:prstClr val="black"/>
                </a:solidFill>
                <a:latin typeface="Times New Roman" panose="02020603050405020304" pitchFamily="18" charset="0"/>
              </a:rPr>
              <a:pPr>
                <a:lnSpc>
                  <a:spcPct val="100000"/>
                </a:lnSpc>
                <a:spcBef>
                  <a:spcPct val="0"/>
                </a:spcBef>
              </a:pPr>
              <a:t>35</a:t>
            </a:fld>
            <a:endParaRPr lang="en-US" altLang="it-IT" sz="1000">
              <a:solidFill>
                <a:prstClr val="black"/>
              </a:solidFill>
              <a:latin typeface="Times New Roman" panose="02020603050405020304" pitchFamily="18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0412" cy="3429000"/>
          </a:xfrm>
          <a:ln cap="flat"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84" tIns="45041" rIns="90084" bIns="45041"/>
          <a:lstStyle/>
          <a:p>
            <a:endParaRPr lang="it-IT" dirty="0"/>
          </a:p>
        </p:txBody>
      </p:sp>
      <p:sp>
        <p:nvSpPr>
          <p:cNvPr id="3" name="Segnaposto intestazione 2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GENERATING INFORMATION: VALUABLE, RAPID AND ACCESSIBLE</a:t>
            </a:r>
          </a:p>
        </p:txBody>
      </p:sp>
    </p:spTree>
    <p:extLst>
      <p:ext uri="{BB962C8B-B14F-4D97-AF65-F5344CB8AC3E}">
        <p14:creationId xmlns:p14="http://schemas.microsoft.com/office/powerpoint/2010/main" val="38541879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it also has a name!!!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795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it has a very nice and elaborate definition – I spent my entire Ph.D. contemplating it in relation to a large number of organisational and</a:t>
            </a:r>
            <a:r>
              <a:rPr lang="en-US" baseline="0" dirty="0" smtClean="0"/>
              <a:t> social phenomena rotating around it and influencing negatively as well as positively the software engineering organizational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2599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relation is quite obvious</a:t>
            </a:r>
            <a:r>
              <a:rPr lang="is-IS" baseline="0" dirty="0" smtClean="0"/>
              <a:t>… a number of different people, set to 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8977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several different languages.. Oh and there’s your opposite cookbook tastes – it has a name too in organizations research, i.e., cognitive distance or better the distance in cognition</a:t>
            </a:r>
            <a:r>
              <a:rPr lang="en-US" baseline="0" dirty="0" smtClean="0"/>
              <a:t> over the same </a:t>
            </a:r>
            <a:r>
              <a:rPr lang="en-US" baseline="0" dirty="0" err="1" smtClean="0"/>
              <a:t>artefact</a:t>
            </a:r>
            <a:r>
              <a:rPr lang="en-US" baseline="0" dirty="0" smtClean="0"/>
              <a:t> or scenario</a:t>
            </a:r>
            <a:r>
              <a:rPr lang="en-US" dirty="0" smtClean="0"/>
              <a:t>, this comes from the Netherlands as well under prof.</a:t>
            </a:r>
            <a:r>
              <a:rPr lang="en-US" baseline="0" dirty="0" smtClean="0"/>
              <a:t> </a:t>
            </a:r>
            <a:r>
              <a:rPr lang="en-US" dirty="0" smtClean="0">
                <a:hlinkClick r:id="rId3"/>
              </a:rPr>
              <a:t>Bart Nooteboom</a:t>
            </a:r>
            <a:r>
              <a:rPr lang="en-US" baseline="0" dirty="0" smtClean="0"/>
              <a:t> from Tilburg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092200" y="935038"/>
            <a:ext cx="4484688" cy="33623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4915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033097" y="4624535"/>
            <a:ext cx="4608112" cy="373464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lIns="82048" tIns="41023" rIns="82048" bIns="41023" anchor="ctr"/>
          <a:lstStyle/>
          <a:p>
            <a:endParaRPr lang="en-GB" smtClean="0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Now, more about the kitchen, what does it look like? Spoilers, it’s a graph</a:t>
            </a:r>
            <a:r>
              <a:rPr lang="is-IS" dirty="0" smtClean="0"/>
              <a:t>… good news!! </a:t>
            </a:r>
            <a:r>
              <a:rPr lang="en-US" dirty="0" smtClean="0"/>
              <a:t>I</a:t>
            </a:r>
            <a:r>
              <a:rPr lang="is-IS" dirty="0" smtClean="0"/>
              <a:t>t means we can study</a:t>
            </a:r>
            <a:r>
              <a:rPr lang="is-IS" baseline="0" dirty="0" smtClean="0"/>
              <a:t> </a:t>
            </a:r>
            <a:r>
              <a:rPr lang="is-IS" dirty="0" smtClean="0"/>
              <a:t>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883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can we? Where do we dig to elicit it?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4245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Less than half</a:t>
            </a:r>
            <a:r>
              <a:rPr lang="en-US" baseline="0" dirty="0" smtClean="0"/>
              <a:t> of the people in either org., then you’re asking for trouble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55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092200" y="935038"/>
            <a:ext cx="4484688" cy="33623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4915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033097" y="4624535"/>
            <a:ext cx="4608112" cy="373464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lIns="82048" tIns="41023" rIns="82048" bIns="41023" anchor="ctr"/>
          <a:lstStyle/>
          <a:p>
            <a:endParaRPr lang="en-GB" smtClean="0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series of practices, </a:t>
            </a:r>
            <a:r>
              <a:rPr lang="en-US" dirty="0" err="1" smtClean="0"/>
              <a:t>ie</a:t>
            </a:r>
            <a:r>
              <a:rPr lang="en-US" dirty="0" smtClean="0"/>
              <a:t>.</a:t>
            </a:r>
            <a:r>
              <a:rPr lang="en-US" baseline="0" dirty="0" smtClean="0"/>
              <a:t> Best practices that reduce time and friction between development and operations</a:t>
            </a:r>
            <a:r>
              <a:rPr lang="is-IS" baseline="0" dirty="0" smtClean="0"/>
              <a:t>… seems fair, seems easy... </a:t>
            </a:r>
            <a:r>
              <a:rPr lang="en-US" baseline="0" dirty="0" smtClean="0"/>
              <a:t>N</a:t>
            </a:r>
            <a:r>
              <a:rPr lang="is-IS" baseline="0" dirty="0" smtClean="0"/>
              <a:t>ow I was struggling to turn this definition into a form that would make you grasp what devops is really about...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232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could have started introducing you to the various practices</a:t>
            </a:r>
            <a:r>
              <a:rPr lang="en-US" baseline="0" dirty="0" smtClean="0"/>
              <a:t> (and there are many) that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gurus claim to add velocity to software processes but actually</a:t>
            </a:r>
            <a:r>
              <a:rPr lang="is-IS" baseline="0" dirty="0" smtClean="0"/>
              <a:t>… any practice is worthless in the hands of the unpracticed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359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I thought that this definition is kind of boring and it does not really reflect the true nature of DevOps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85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that true nature is about software</a:t>
            </a:r>
            <a:r>
              <a:rPr lang="en-US" baseline="0" dirty="0" smtClean="0"/>
              <a:t> and humans and how they relate together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851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here’s a more human version of Len’s</a:t>
            </a:r>
            <a:r>
              <a:rPr lang="en-US" baseline="0" dirty="0" smtClean="0"/>
              <a:t> original definition</a:t>
            </a:r>
            <a:r>
              <a:rPr lang="is-IS" baseline="0" dirty="0" smtClean="0"/>
              <a:t>… rather than practice-driven, my definition is problem</a:t>
            </a:r>
            <a:r>
              <a:rPr lang="is-IS" baseline="0" smtClean="0"/>
              <a:t>-driven and much more human-savy if you will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C6D6A0-4ACD-4D23-A9BC-0920A4858E2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51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6"/>
          <p:cNvSpPr>
            <a:spLocks noChangeShapeType="1"/>
          </p:cNvSpPr>
          <p:nvPr/>
        </p:nvSpPr>
        <p:spPr bwMode="auto">
          <a:xfrm>
            <a:off x="685800" y="1676400"/>
            <a:ext cx="7772400" cy="0"/>
          </a:xfrm>
          <a:prstGeom prst="line">
            <a:avLst/>
          </a:prstGeom>
          <a:noFill/>
          <a:ln w="9525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7"/>
          <p:cNvSpPr>
            <a:spLocks noChangeShapeType="1"/>
          </p:cNvSpPr>
          <p:nvPr/>
        </p:nvSpPr>
        <p:spPr bwMode="auto">
          <a:xfrm>
            <a:off x="685800" y="5943600"/>
            <a:ext cx="7772400" cy="0"/>
          </a:xfrm>
          <a:prstGeom prst="line">
            <a:avLst/>
          </a:prstGeom>
          <a:noFill/>
          <a:ln w="9525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035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981200"/>
            <a:ext cx="7772400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035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429000"/>
            <a:ext cx="6400800" cy="9144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1800">
                <a:solidFill>
                  <a:srgbClr val="003366"/>
                </a:solidFill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r>
              <a:rPr lang="en-US" smtClean="0"/>
              <a:t>Click to edit Master subtitle style</a:t>
            </a:r>
            <a:endParaRPr lang="it-IT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715963" y="6248400"/>
            <a:ext cx="7739062" cy="457200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18365" y="0"/>
            <a:ext cx="1625635" cy="116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53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B324AC-AC15-1544-92C5-F96BE56CAF47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1017340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15888"/>
            <a:ext cx="1943100" cy="5903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15888"/>
            <a:ext cx="5676900" cy="5903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3203CA-41B1-CB40-BC31-503FB6B4E273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172565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8625" y="115888"/>
            <a:ext cx="5678488" cy="838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38250"/>
            <a:ext cx="77724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705225"/>
            <a:ext cx="77724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4D67DF-7082-0F40-8712-313519D5C4F6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1211233465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734F31-09EF-EB4E-B52E-8C3A4BAB6531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1203356342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1625E7-A0C6-CE42-A3E8-6094708A5C26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427647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3F937-B617-2A42-9F51-7E7C373303A2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1987299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38250"/>
            <a:ext cx="38100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38250"/>
            <a:ext cx="38100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34B508-35AB-CA4F-84E9-91F2D41C4D46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73782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B761CE-EFCC-3044-A50F-763ABE27296C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979574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5A4106-D103-184B-81BF-BA7C88DF8BD2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1092966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9A30BD-1636-0545-86B9-BCF0C7358B4B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2063559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AE3D2F-A112-F542-A634-F006519CF1CA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386188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Design and software architecture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C3130E-167F-4549-8A0E-E21A2E3FCADE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981614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6" Type="http://schemas.openxmlformats.org/officeDocument/2006/relationships/image" Target="../media/image2.png"/><Relationship Id="rId17" Type="http://schemas.openxmlformats.org/officeDocument/2006/relationships/image" Target="../media/image3.png"/><Relationship Id="rId18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698625" y="115888"/>
            <a:ext cx="5678488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38250"/>
            <a:ext cx="7772400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99333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337300"/>
            <a:ext cx="3360738" cy="239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3366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rebuchet M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99334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106988" y="6337300"/>
            <a:ext cx="335915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lang="it-IT" sz="1200" b="1" smtClean="0">
                <a:effectLst/>
              </a:defRPr>
            </a:lvl1pPr>
          </a:lstStyle>
          <a:p>
            <a:r>
              <a:rPr lang="it-IT" dirty="0" err="1" smtClean="0"/>
              <a:t>Foundations</a:t>
            </a:r>
            <a:r>
              <a:rPr lang="it-IT" dirty="0" smtClean="0"/>
              <a:t> of </a:t>
            </a:r>
            <a:r>
              <a:rPr lang="it-IT" dirty="0" err="1" smtClean="0"/>
              <a:t>Complex</a:t>
            </a:r>
            <a:r>
              <a:rPr lang="it-IT" dirty="0" smtClean="0"/>
              <a:t> Software </a:t>
            </a:r>
            <a:r>
              <a:rPr lang="it-IT" dirty="0" err="1" smtClean="0"/>
              <a:t>Architectures</a:t>
            </a:r>
            <a:r>
              <a:rPr lang="it-IT" dirty="0" smtClean="0"/>
              <a:t> and </a:t>
            </a:r>
            <a:r>
              <a:rPr lang="it-IT" dirty="0" err="1" smtClean="0"/>
              <a:t>Styles</a:t>
            </a:r>
            <a:endParaRPr lang="it-IT" dirty="0"/>
          </a:p>
        </p:txBody>
      </p:sp>
      <p:sp>
        <p:nvSpPr>
          <p:cNvPr id="99335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089400" y="6337300"/>
            <a:ext cx="9652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0033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rebuchet MS" charset="0"/>
              </a:defRPr>
            </a:lvl1pPr>
          </a:lstStyle>
          <a:p>
            <a:pPr>
              <a:defRPr/>
            </a:pPr>
            <a:fld id="{808BC07A-BBD9-8C4F-BDD9-7C85A0AE3694}" type="slidenum">
              <a:rPr lang="it-IT" altLang="en-US"/>
              <a:pPr>
                <a:defRPr/>
              </a:pPr>
              <a:t>‹#›</a:t>
            </a:fld>
            <a:endParaRPr lang="it-IT" alt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685800" y="6248400"/>
            <a:ext cx="7772400" cy="0"/>
          </a:xfrm>
          <a:prstGeom prst="line">
            <a:avLst/>
          </a:prstGeom>
          <a:noFill/>
          <a:ln w="9525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685800" y="1054100"/>
            <a:ext cx="7772400" cy="0"/>
          </a:xfrm>
          <a:prstGeom prst="line">
            <a:avLst/>
          </a:prstGeom>
          <a:noFill/>
          <a:ln w="9525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740125" y="0"/>
            <a:ext cx="1403875" cy="10071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2" r:id="rId10"/>
    <p:sldLayoutId id="2147483903" r:id="rId11"/>
    <p:sldLayoutId id="2147483904" r:id="rId12"/>
    <p:sldLayoutId id="2147483905" r:id="rId13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3366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3366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3366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3366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3366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3366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3366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3366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3366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60000"/>
        <a:buFont typeface="Wingdings" charset="2"/>
        <a:buBlip>
          <a:blip r:embed="rId16"/>
        </a:buBlip>
        <a:defRPr sz="2400">
          <a:solidFill>
            <a:schemeClr val="tx2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75000"/>
        <a:buBlip>
          <a:blip r:embed="rId17"/>
        </a:buBlip>
        <a:defRPr sz="2200">
          <a:solidFill>
            <a:schemeClr val="tx2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70000"/>
        <a:buBlip>
          <a:blip r:embed="rId18"/>
        </a:buBlip>
        <a:defRPr sz="2000">
          <a:solidFill>
            <a:schemeClr val="tx2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2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2"/>
          </a:solidFill>
          <a:latin typeface="+mn-lt"/>
          <a:ea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2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2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2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5" Type="http://schemas.openxmlformats.org/officeDocument/2006/relationships/chart" Target="../charts/chart4.xml"/><Relationship Id="rId6" Type="http://schemas.openxmlformats.org/officeDocument/2006/relationships/chart" Target="../charts/chart5.xml"/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matthewskelton.net/2013/10/22/what-team-structure-is-right-for-devops-to-flourish/" TargetMode="External"/><Relationship Id="rId3" Type="http://schemas.openxmlformats.org/officeDocument/2006/relationships/hyperlink" Target="http://web.devopstopologies.com/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matthewskelton.net/2013/10/22/what-team-structure-is-right-for-devops-to-flourish/" TargetMode="External"/><Relationship Id="rId3" Type="http://schemas.openxmlformats.org/officeDocument/2006/relationships/hyperlink" Target="http://web.devopstopologies.com/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4" Type="http://schemas.openxmlformats.org/officeDocument/2006/relationships/image" Target="../media/image17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thoughtworks.com/continuous-integration" TargetMode="External"/><Relationship Id="rId3" Type="http://schemas.openxmlformats.org/officeDocument/2006/relationships/hyperlink" Target="http://ieeexplore.ieee.org/xpl/articleDetails.jsp?reload=true&amp;arnumber=7006384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/>
          <a:p>
            <a:r>
              <a:rPr lang="it-IT" b="1" dirty="0" err="1">
                <a:effectLst/>
              </a:rPr>
              <a:t>Foundations</a:t>
            </a:r>
            <a:r>
              <a:rPr lang="it-IT" b="1" dirty="0">
                <a:effectLst/>
              </a:rPr>
              <a:t> of </a:t>
            </a:r>
            <a:r>
              <a:rPr lang="it-IT" b="1" dirty="0" err="1">
                <a:effectLst/>
              </a:rPr>
              <a:t>Complex</a:t>
            </a:r>
            <a:r>
              <a:rPr lang="it-IT" b="1" dirty="0">
                <a:effectLst/>
              </a:rPr>
              <a:t> Software </a:t>
            </a:r>
            <a:r>
              <a:rPr lang="it-IT" b="1" dirty="0" err="1">
                <a:effectLst/>
              </a:rPr>
              <a:t>Architectures</a:t>
            </a:r>
            <a:r>
              <a:rPr lang="it-IT" b="1" dirty="0">
                <a:effectLst/>
              </a:rPr>
              <a:t> and </a:t>
            </a:r>
            <a:r>
              <a:rPr lang="it-IT" b="1" dirty="0" err="1">
                <a:effectLst/>
              </a:rPr>
              <a:t>Styles</a:t>
            </a:r>
            <a:endParaRPr lang="en-US" dirty="0">
              <a:effectLst/>
            </a:endParaRP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429000"/>
            <a:ext cx="6429552" cy="1080370"/>
          </a:xfrm>
        </p:spPr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it-IT" b="1" dirty="0" err="1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Damian</a:t>
            </a:r>
            <a:r>
              <a:rPr lang="it-IT" b="1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 A. Tamburri, </a:t>
            </a:r>
            <a:r>
              <a:rPr lang="it-IT" b="1" dirty="0" err="1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Ph.D</a:t>
            </a:r>
            <a:r>
              <a:rPr lang="it-IT" b="1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.</a:t>
            </a:r>
          </a:p>
          <a:p>
            <a:pPr eaLnBrk="1" hangingPunct="1">
              <a:buFont typeface="Wingdings" charset="0"/>
              <a:buNone/>
              <a:defRPr/>
            </a:pPr>
            <a:r>
              <a:rPr lang="it-IT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damianandrew.tamburri@polimi.it</a:t>
            </a:r>
          </a:p>
          <a:p>
            <a:pPr eaLnBrk="1" hangingPunct="1">
              <a:buFont typeface="Wingdings" charset="0"/>
              <a:buNone/>
              <a:defRPr/>
            </a:pPr>
            <a:r>
              <a:rPr lang="it-IT" dirty="0" err="1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dtamburri@acm.org</a:t>
            </a:r>
            <a:endParaRPr lang="it-IT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239000" y="6248400"/>
            <a:ext cx="1905000" cy="457200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defRPr/>
            </a:pPr>
            <a:fld id="{FA4BE2DA-B363-A44D-B5F7-91349095515A}" type="slidenum">
              <a:rPr lang="it-IT" altLang="en-US" sz="1200" smtClean="0">
                <a:solidFill>
                  <a:srgbClr val="003366"/>
                </a:solidFill>
                <a:latin typeface="Trebuchet MS" charset="0"/>
              </a:rPr>
              <a:pPr>
                <a:defRPr/>
              </a:pPr>
              <a:t>1</a:t>
            </a:fld>
            <a:endParaRPr lang="it-IT" altLang="en-US" sz="1200" smtClean="0">
              <a:solidFill>
                <a:srgbClr val="003366"/>
              </a:solidFill>
              <a:latin typeface="Trebuchet MS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896544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 smtClean="0"/>
              <a:t>“DevOps </a:t>
            </a:r>
            <a:r>
              <a:rPr lang="en-US" sz="2000" i="1" dirty="0"/>
              <a:t>is a set of practices intended to reduce the time between committing a change to a system and the change being placed into normal production, while ensuring high quality</a:t>
            </a:r>
            <a:r>
              <a:rPr lang="en-US" sz="2000" i="1" dirty="0" smtClean="0"/>
              <a:t>.”</a:t>
            </a:r>
          </a:p>
          <a:p>
            <a:pPr marL="457200" lvl="1" indent="0">
              <a:buNone/>
            </a:pPr>
            <a:endParaRPr lang="en-US" sz="2000" i="1" dirty="0"/>
          </a:p>
          <a:p>
            <a:pPr marL="457200" lvl="1" indent="0">
              <a:buNone/>
            </a:pPr>
            <a:r>
              <a:rPr lang="en-US" sz="2000" i="1" dirty="0" smtClean="0"/>
              <a:t>L. Bass et Al. [1]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DevOps?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10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34737" y="4478421"/>
            <a:ext cx="3352200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Infrastructure-as-code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Ops Shift-Left</a:t>
            </a:r>
          </a:p>
          <a:p>
            <a:pPr marL="457200" indent="-457200">
              <a:buFont typeface="+mj-lt"/>
              <a:buAutoNum type="arabicPeriod"/>
            </a:pP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9879551">
            <a:off x="593609" y="4158616"/>
            <a:ext cx="348649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7200" b="1" cap="none" spc="0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Boring</a:t>
            </a:r>
            <a:r>
              <a:rPr lang="it-IT" sz="72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!</a:t>
            </a:r>
            <a:endParaRPr lang="it-IT" sz="72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0143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896544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 smtClean="0"/>
              <a:t>“DevOps </a:t>
            </a:r>
            <a:r>
              <a:rPr lang="en-US" sz="2000" i="1" dirty="0"/>
              <a:t>is a set of practices intended to reduce the time between committing a change to a system and the change being placed into normal production, while ensuring high quality</a:t>
            </a:r>
            <a:r>
              <a:rPr lang="en-US" sz="2000" i="1" dirty="0" smtClean="0"/>
              <a:t>.”</a:t>
            </a:r>
          </a:p>
          <a:p>
            <a:pPr marL="457200" lvl="1" indent="0">
              <a:buNone/>
            </a:pPr>
            <a:endParaRPr lang="en-US" sz="2000" i="1" dirty="0"/>
          </a:p>
          <a:p>
            <a:pPr marL="457200" lvl="1" indent="0">
              <a:buNone/>
            </a:pPr>
            <a:r>
              <a:rPr lang="en-US" sz="2000" i="1" dirty="0" smtClean="0"/>
              <a:t>L. Bass et Al. [1]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DevOps?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11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34737" y="4478421"/>
            <a:ext cx="3352200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Infrastructure-as-code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Ops Shift-Left</a:t>
            </a:r>
          </a:p>
          <a:p>
            <a:pPr marL="457200" indent="-457200">
              <a:buFont typeface="+mj-lt"/>
              <a:buAutoNum type="arabicPeriod"/>
            </a:pP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 rot="19879551">
            <a:off x="593609" y="4158616"/>
            <a:ext cx="348649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7200" b="1" cap="none" spc="0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Boring</a:t>
            </a:r>
            <a:r>
              <a:rPr lang="it-IT" sz="72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!</a:t>
            </a:r>
            <a:endParaRPr lang="it-IT" sz="72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095500"/>
            <a:ext cx="9144000" cy="26633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04048" y="1196752"/>
            <a:ext cx="3850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DevOps is about people and their </a:t>
            </a:r>
            <a:r>
              <a:rPr lang="en-US" b="1" dirty="0" err="1" smtClean="0">
                <a:solidFill>
                  <a:srgbClr val="FF0000"/>
                </a:solidFill>
              </a:rPr>
              <a:t>organisation</a:t>
            </a:r>
            <a:r>
              <a:rPr lang="en-US" b="1" dirty="0" smtClean="0">
                <a:solidFill>
                  <a:srgbClr val="FF0000"/>
                </a:solidFill>
              </a:rPr>
              <a:t>!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54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032448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 smtClean="0"/>
              <a:t>“DevOps means baking a cake with two sets of cooks, with two sets of cookbooks, </a:t>
            </a:r>
            <a:r>
              <a:rPr lang="en-US" sz="2000" i="1" dirty="0"/>
              <a:t>with </a:t>
            </a:r>
            <a:r>
              <a:rPr lang="en-US" sz="2000" i="1" dirty="0" smtClean="0"/>
              <a:t>opposite tastes </a:t>
            </a:r>
            <a:r>
              <a:rPr lang="en-US" sz="2000" i="1" dirty="0"/>
              <a:t>and without a </a:t>
            </a:r>
            <a:r>
              <a:rPr lang="en-US" sz="2000" i="1" dirty="0" smtClean="0"/>
              <a:t>kitchen.”</a:t>
            </a:r>
          </a:p>
          <a:p>
            <a:pPr marL="457200" lvl="1" indent="0">
              <a:buNone/>
            </a:pPr>
            <a:endParaRPr lang="en-US" sz="2000" i="1" dirty="0"/>
          </a:p>
          <a:p>
            <a:pPr marL="457200" lvl="1" indent="0">
              <a:buNone/>
            </a:pPr>
            <a:r>
              <a:rPr lang="en-US" sz="2000" i="1" dirty="0" smtClean="0"/>
              <a:t>D. A. Tamburri</a:t>
            </a:r>
            <a:endParaRPr lang="en-US" sz="2000" i="1" dirty="0"/>
          </a:p>
          <a:p>
            <a:pPr marL="457200" lvl="1" indent="0">
              <a:buNone/>
            </a:pPr>
            <a:endParaRPr lang="en-US" sz="2000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DevOps?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12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4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032448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/>
              <a:t>“DevOps means baking a </a:t>
            </a:r>
            <a:r>
              <a:rPr lang="en-US" sz="2000" b="1" i="1" dirty="0"/>
              <a:t>cake</a:t>
            </a:r>
            <a:r>
              <a:rPr lang="en-US" sz="2000" i="1" dirty="0"/>
              <a:t> with two sets of </a:t>
            </a:r>
            <a:r>
              <a:rPr lang="en-US" sz="2000" b="1" i="1" dirty="0"/>
              <a:t>cooks</a:t>
            </a:r>
            <a:r>
              <a:rPr lang="en-US" sz="2000" i="1" dirty="0"/>
              <a:t>, with two sets of </a:t>
            </a:r>
            <a:r>
              <a:rPr lang="en-US" sz="2000" b="1" i="1" dirty="0"/>
              <a:t>cookbooks</a:t>
            </a:r>
            <a:r>
              <a:rPr lang="en-US" sz="2000" i="1" dirty="0"/>
              <a:t>, with opposite </a:t>
            </a:r>
            <a:r>
              <a:rPr lang="en-US" sz="2000" b="1" i="1" dirty="0"/>
              <a:t>tastes</a:t>
            </a:r>
            <a:r>
              <a:rPr lang="en-US" sz="2000" i="1" dirty="0"/>
              <a:t> and without a </a:t>
            </a:r>
            <a:r>
              <a:rPr lang="en-US" sz="2000" b="1" i="1" dirty="0"/>
              <a:t>kitchen</a:t>
            </a:r>
            <a:r>
              <a:rPr lang="en-US" sz="2000" i="1" dirty="0"/>
              <a:t>.”</a:t>
            </a:r>
          </a:p>
          <a:p>
            <a:pPr marL="457200" lvl="1" indent="0">
              <a:buNone/>
            </a:pPr>
            <a:endParaRPr lang="en-US" sz="2000" i="1" dirty="0"/>
          </a:p>
          <a:p>
            <a:pPr marL="457200" lvl="1" indent="0">
              <a:buNone/>
            </a:pPr>
            <a:r>
              <a:rPr lang="en-US" sz="2000" i="1" dirty="0" smtClean="0"/>
              <a:t>4 Questions emerge:</a:t>
            </a:r>
          </a:p>
          <a:p>
            <a:pPr marL="457200" lvl="1" indent="0">
              <a:buNone/>
            </a:pPr>
            <a:endParaRPr lang="en-US" sz="2000" i="1" dirty="0"/>
          </a:p>
          <a:p>
            <a:pPr lvl="1">
              <a:buFontTx/>
              <a:buChar char="-"/>
            </a:pPr>
            <a:r>
              <a:rPr lang="is-IS" sz="2000" i="1" dirty="0" smtClean="0"/>
              <a:t>…</a:t>
            </a:r>
            <a:r>
              <a:rPr lang="en-US" sz="2000" i="1" dirty="0" smtClean="0"/>
              <a:t>Cake?</a:t>
            </a:r>
          </a:p>
          <a:p>
            <a:pPr lvl="1">
              <a:buFontTx/>
              <a:buChar char="-"/>
            </a:pPr>
            <a:r>
              <a:rPr lang="is-IS" sz="2000" i="1" dirty="0" smtClean="0"/>
              <a:t>…</a:t>
            </a:r>
            <a:r>
              <a:rPr lang="en-US" sz="2000" i="1" dirty="0" smtClean="0"/>
              <a:t>Cooks?</a:t>
            </a:r>
          </a:p>
          <a:p>
            <a:pPr lvl="1">
              <a:buFontTx/>
              <a:buChar char="-"/>
            </a:pPr>
            <a:r>
              <a:rPr lang="is-IS" sz="2000" i="1" dirty="0" smtClean="0"/>
              <a:t>...Cookbooks?</a:t>
            </a:r>
          </a:p>
          <a:p>
            <a:pPr lvl="1">
              <a:buFontTx/>
              <a:buChar char="-"/>
            </a:pPr>
            <a:r>
              <a:rPr lang="is-IS" sz="2000" i="1" dirty="0" smtClean="0"/>
              <a:t>...and, Kitchen?</a:t>
            </a:r>
            <a:endParaRPr lang="en-US" sz="2000" i="1" dirty="0"/>
          </a:p>
          <a:p>
            <a:pPr marL="457200" lvl="1" indent="0">
              <a:buNone/>
            </a:pPr>
            <a:endParaRPr lang="en-US" sz="2000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DevOps?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13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61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032448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>
                <a:solidFill>
                  <a:srgbClr val="D9D9D9"/>
                </a:solidFill>
              </a:rPr>
              <a:t>“</a:t>
            </a:r>
            <a:r>
              <a:rPr lang="en-US" sz="2000" b="1" i="1" dirty="0">
                <a:solidFill>
                  <a:schemeClr val="tx1"/>
                </a:solidFill>
              </a:rPr>
              <a:t>DevOps</a:t>
            </a:r>
            <a:r>
              <a:rPr lang="en-US" sz="2000" i="1" dirty="0">
                <a:solidFill>
                  <a:srgbClr val="D9D9D9"/>
                </a:solidFill>
              </a:rPr>
              <a:t> </a:t>
            </a:r>
            <a:r>
              <a:rPr lang="en-US" sz="2000" b="1" i="1" dirty="0">
                <a:solidFill>
                  <a:schemeClr val="tx1"/>
                </a:solidFill>
              </a:rPr>
              <a:t>means baking a cake </a:t>
            </a:r>
            <a:r>
              <a:rPr lang="en-US" sz="2000" i="1" dirty="0">
                <a:solidFill>
                  <a:srgbClr val="D9D9D9"/>
                </a:solidFill>
              </a:rPr>
              <a:t>with two sets of cooks, with two sets of cookbooks, with opposite tastes and without a kitchen.”</a:t>
            </a:r>
          </a:p>
          <a:p>
            <a:pPr marL="457200" lvl="1" indent="0">
              <a:buNone/>
            </a:pPr>
            <a:endParaRPr lang="en-US" sz="2000" i="1" dirty="0">
              <a:solidFill>
                <a:srgbClr val="D9D9D9"/>
              </a:solidFill>
            </a:endParaRPr>
          </a:p>
          <a:p>
            <a:pPr marL="457200" lvl="1" indent="0">
              <a:buNone/>
            </a:pPr>
            <a:r>
              <a:rPr lang="en-US" sz="2000" i="1" dirty="0" smtClean="0">
                <a:solidFill>
                  <a:srgbClr val="D9D9D9"/>
                </a:solidFill>
              </a:rPr>
              <a:t>4 Questions emerge:</a:t>
            </a:r>
          </a:p>
          <a:p>
            <a:pPr marL="457200" lvl="1" indent="0">
              <a:buNone/>
            </a:pPr>
            <a:endParaRPr lang="en-US" sz="2000" i="1" dirty="0"/>
          </a:p>
          <a:p>
            <a:pPr lvl="1">
              <a:buFontTx/>
              <a:buChar char="-"/>
            </a:pPr>
            <a:r>
              <a:rPr lang="is-IS" sz="2000" b="1" i="1" dirty="0" smtClean="0"/>
              <a:t>…</a:t>
            </a:r>
            <a:r>
              <a:rPr lang="en-US" sz="2000" b="1" i="1" dirty="0" smtClean="0"/>
              <a:t>Cake</a:t>
            </a:r>
          </a:p>
          <a:p>
            <a:pPr lvl="1">
              <a:buFontTx/>
              <a:buChar char="-"/>
            </a:pPr>
            <a:r>
              <a:rPr lang="is-IS" sz="2000" i="1" dirty="0" smtClean="0">
                <a:solidFill>
                  <a:schemeClr val="bg1">
                    <a:lumMod val="85000"/>
                  </a:schemeClr>
                </a:solidFill>
              </a:rPr>
              <a:t>…</a:t>
            </a:r>
            <a:r>
              <a:rPr lang="en-US" sz="2000" i="1" dirty="0" smtClean="0">
                <a:solidFill>
                  <a:schemeClr val="bg1">
                    <a:lumMod val="85000"/>
                  </a:schemeClr>
                </a:solidFill>
              </a:rPr>
              <a:t>Cooks?</a:t>
            </a:r>
          </a:p>
          <a:p>
            <a:pPr lvl="1">
              <a:buFontTx/>
              <a:buChar char="-"/>
            </a:pPr>
            <a:r>
              <a:rPr lang="is-IS" sz="2000" i="1" dirty="0" smtClean="0">
                <a:solidFill>
                  <a:schemeClr val="bg1">
                    <a:lumMod val="85000"/>
                  </a:schemeClr>
                </a:solidFill>
              </a:rPr>
              <a:t>...Cookbooks?</a:t>
            </a:r>
          </a:p>
          <a:p>
            <a:pPr lvl="1">
              <a:buFontTx/>
              <a:buChar char="-"/>
            </a:pPr>
            <a:r>
              <a:rPr lang="is-IS" sz="2000" i="1" dirty="0" smtClean="0">
                <a:solidFill>
                  <a:schemeClr val="bg1">
                    <a:lumMod val="85000"/>
                  </a:schemeClr>
                </a:solidFill>
              </a:rPr>
              <a:t>...and, Kitchen?</a:t>
            </a:r>
            <a:endParaRPr lang="en-US" sz="2000" i="1" dirty="0">
              <a:solidFill>
                <a:schemeClr val="bg1">
                  <a:lumMod val="85000"/>
                </a:schemeClr>
              </a:solidFill>
            </a:endParaRPr>
          </a:p>
          <a:p>
            <a:pPr marL="457200" lvl="1" indent="0">
              <a:buNone/>
            </a:pPr>
            <a:endParaRPr lang="en-US" sz="2000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DevOps?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14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288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032448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>
                <a:solidFill>
                  <a:schemeClr val="tx1"/>
                </a:solidFill>
              </a:rPr>
              <a:t>“</a:t>
            </a:r>
            <a:r>
              <a:rPr lang="en-US" sz="2000" b="1" i="1" dirty="0">
                <a:solidFill>
                  <a:schemeClr val="tx1"/>
                </a:solidFill>
              </a:rPr>
              <a:t>DevOps means baking a cake </a:t>
            </a: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with two sets of cooks, with two sets of cookbooks, with opposite tastes and without a kitchen.”</a:t>
            </a:r>
          </a:p>
          <a:p>
            <a:pPr marL="457200" lvl="1" indent="0">
              <a:buNone/>
            </a:pPr>
            <a:endParaRPr lang="en-US" sz="2000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First things first</a:t>
            </a:r>
            <a:r>
              <a:rPr lang="is-IS" b="1" dirty="0" smtClean="0"/>
              <a:t>… Product?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15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83968" y="1124744"/>
            <a:ext cx="4823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Software == Product == Customer!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7504" y="2795364"/>
            <a:ext cx="460851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What is the cake?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b="1" dirty="0" smtClean="0"/>
              <a:t>The product and the customer together</a:t>
            </a:r>
            <a:r>
              <a:rPr lang="en-US" sz="2000" dirty="0" smtClean="0">
                <a:solidFill>
                  <a:srgbClr val="000000"/>
                </a:solidFill>
              </a:rPr>
              <a:t>! 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000000"/>
                </a:solidFill>
              </a:rPr>
              <a:t>Software needs the granularity to be malleable for customer-centric </a:t>
            </a:r>
            <a:r>
              <a:rPr lang="en-US" sz="2000" dirty="0">
                <a:solidFill>
                  <a:srgbClr val="000000"/>
                </a:solidFill>
              </a:rPr>
              <a:t>design (E.g., consider </a:t>
            </a:r>
            <a:r>
              <a:rPr lang="en-US" sz="2000" dirty="0" err="1" smtClean="0">
                <a:solidFill>
                  <a:srgbClr val="000000"/>
                </a:solidFill>
              </a:rPr>
              <a:t>microservices</a:t>
            </a:r>
            <a:r>
              <a:rPr lang="en-US" sz="2000" dirty="0" smtClean="0">
                <a:solidFill>
                  <a:srgbClr val="000000"/>
                </a:solidFill>
              </a:rPr>
              <a:t>);</a:t>
            </a:r>
          </a:p>
          <a:p>
            <a:pPr marL="342900" indent="-342900">
              <a:buFontTx/>
              <a:buChar char="-"/>
            </a:pPr>
            <a:r>
              <a:rPr lang="is-IS" sz="2000" dirty="0" smtClean="0">
                <a:solidFill>
                  <a:srgbClr val="000000"/>
                </a:solidFill>
              </a:rPr>
              <a:t>Industry 4.0 – the customer is his own software factory;</a:t>
            </a:r>
          </a:p>
          <a:p>
            <a:pPr marL="342900" indent="-342900">
              <a:buFontTx/>
              <a:buChar char="-"/>
            </a:pPr>
            <a:r>
              <a:rPr lang="is-IS" sz="2000" dirty="0" smtClean="0">
                <a:solidFill>
                  <a:srgbClr val="000000"/>
                </a:solidFill>
              </a:rPr>
              <a:t>IoT...;</a:t>
            </a:r>
          </a:p>
          <a:p>
            <a:pPr marL="342900" indent="-342900">
              <a:buFontTx/>
              <a:buChar char="-"/>
            </a:pPr>
            <a:r>
              <a:rPr lang="is-IS" sz="2000" dirty="0" smtClean="0">
                <a:solidFill>
                  <a:srgbClr val="000000"/>
                </a:solidFill>
              </a:rPr>
              <a:t>CPS...;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85953" y="5589240"/>
            <a:ext cx="3474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 smtClean="0"/>
              <a:t>“I want it all, and I want it now!”</a:t>
            </a:r>
            <a:endParaRPr lang="en-US" sz="1800" b="1" i="1" dirty="0"/>
          </a:p>
        </p:txBody>
      </p:sp>
      <p:sp>
        <p:nvSpPr>
          <p:cNvPr id="8" name="TextBox 7"/>
          <p:cNvSpPr txBox="1"/>
          <p:nvPr/>
        </p:nvSpPr>
        <p:spPr>
          <a:xfrm>
            <a:off x="7092280" y="5805264"/>
            <a:ext cx="20251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[Cit.] The Queen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72786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032448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“</a:t>
            </a:r>
            <a:r>
              <a:rPr lang="en-US" sz="2000" b="1" i="1" dirty="0">
                <a:solidFill>
                  <a:srgbClr val="000000"/>
                </a:solidFill>
              </a:rPr>
              <a:t>DevOps means baking a cake with two sets of cooks</a:t>
            </a: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, with two sets of cookbooks, with opposite tastes and without a kitchen.”</a:t>
            </a:r>
          </a:p>
          <a:p>
            <a:pPr marL="457200" lvl="1" indent="0">
              <a:buNone/>
            </a:pPr>
            <a:endParaRPr lang="en-US" sz="2000" i="1" dirty="0">
              <a:solidFill>
                <a:srgbClr val="D9D9D9"/>
              </a:solidFill>
            </a:endParaRPr>
          </a:p>
          <a:p>
            <a:pPr marL="457200" lvl="1" indent="0">
              <a:buNone/>
            </a:pPr>
            <a:r>
              <a:rPr lang="en-US" sz="2000" i="1" dirty="0" smtClean="0">
                <a:solidFill>
                  <a:srgbClr val="D9D9D9"/>
                </a:solidFill>
              </a:rPr>
              <a:t>4 Questions emerge:</a:t>
            </a:r>
          </a:p>
          <a:p>
            <a:pPr marL="457200" lvl="1" indent="0">
              <a:buNone/>
            </a:pPr>
            <a:endParaRPr lang="en-US" sz="2000" i="1" dirty="0"/>
          </a:p>
          <a:p>
            <a:pPr lvl="1">
              <a:buFontTx/>
              <a:buChar char="-"/>
            </a:pPr>
            <a:r>
              <a:rPr lang="is-IS" sz="2000" i="1" dirty="0" smtClean="0">
                <a:solidFill>
                  <a:srgbClr val="D9D9D9"/>
                </a:solidFill>
              </a:rPr>
              <a:t>…</a:t>
            </a:r>
            <a:r>
              <a:rPr lang="en-US" sz="2000" i="1" dirty="0" smtClean="0">
                <a:solidFill>
                  <a:srgbClr val="D9D9D9"/>
                </a:solidFill>
              </a:rPr>
              <a:t>Cake?</a:t>
            </a:r>
          </a:p>
          <a:p>
            <a:pPr lvl="1">
              <a:buFontTx/>
              <a:buChar char="-"/>
            </a:pPr>
            <a:r>
              <a:rPr lang="is-IS" sz="2000" b="1" i="1" dirty="0" smtClean="0">
                <a:solidFill>
                  <a:schemeClr val="tx1"/>
                </a:solidFill>
              </a:rPr>
              <a:t>…</a:t>
            </a:r>
            <a:r>
              <a:rPr lang="en-US" sz="2000" b="1" i="1" dirty="0" smtClean="0">
                <a:solidFill>
                  <a:schemeClr val="tx1"/>
                </a:solidFill>
              </a:rPr>
              <a:t>Cooks?</a:t>
            </a:r>
          </a:p>
          <a:p>
            <a:pPr lvl="1">
              <a:buFontTx/>
              <a:buChar char="-"/>
            </a:pPr>
            <a:r>
              <a:rPr lang="is-IS" sz="2000" i="1" dirty="0" smtClean="0">
                <a:solidFill>
                  <a:schemeClr val="bg1">
                    <a:lumMod val="85000"/>
                  </a:schemeClr>
                </a:solidFill>
              </a:rPr>
              <a:t>...Cookbooks?</a:t>
            </a:r>
          </a:p>
          <a:p>
            <a:pPr lvl="1">
              <a:buFontTx/>
              <a:buChar char="-"/>
            </a:pPr>
            <a:r>
              <a:rPr lang="is-IS" sz="2000" i="1" dirty="0" smtClean="0">
                <a:solidFill>
                  <a:schemeClr val="bg1">
                    <a:lumMod val="85000"/>
                  </a:schemeClr>
                </a:solidFill>
              </a:rPr>
              <a:t>...and, Kitchen?</a:t>
            </a:r>
            <a:endParaRPr lang="en-US" sz="2000" i="1" dirty="0">
              <a:solidFill>
                <a:schemeClr val="bg1">
                  <a:lumMod val="85000"/>
                </a:schemeClr>
              </a:solidFill>
            </a:endParaRPr>
          </a:p>
          <a:p>
            <a:pPr marL="457200" lvl="1" indent="0">
              <a:buNone/>
            </a:pPr>
            <a:endParaRPr lang="en-US" sz="2000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DevOps?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16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01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3960440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“</a:t>
            </a:r>
            <a:r>
              <a:rPr lang="en-US" sz="2000" b="1" i="1" dirty="0">
                <a:solidFill>
                  <a:srgbClr val="000000"/>
                </a:solidFill>
              </a:rPr>
              <a:t>DevOps means baking a cake with two sets of cooks</a:t>
            </a: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, with two sets of cookbooks, with opposite tastes and without a kitchen.”</a:t>
            </a:r>
          </a:p>
          <a:p>
            <a:pPr marL="457200" lvl="1" indent="0">
              <a:buNone/>
            </a:pPr>
            <a:endParaRPr lang="en-US" sz="2000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about the cooks?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17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96176" y="1137702"/>
            <a:ext cx="4823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Software == Product == Customer!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68344" y="5013176"/>
            <a:ext cx="1475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Dev-</a:t>
            </a:r>
            <a:r>
              <a:rPr lang="is-IS" b="1" dirty="0" smtClean="0">
                <a:solidFill>
                  <a:srgbClr val="FF0000"/>
                </a:solidFill>
              </a:rPr>
              <a:t>…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 flipV="1">
            <a:off x="8087617" y="3356992"/>
            <a:ext cx="12775" cy="179716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 flipH="1" flipV="1">
            <a:off x="7812360" y="3933056"/>
            <a:ext cx="275257" cy="122109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4727" y="3862908"/>
            <a:ext cx="2889281" cy="2302396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" y="4411578"/>
            <a:ext cx="176368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Get it done.</a:t>
            </a:r>
          </a:p>
          <a:p>
            <a:pPr marL="342900" indent="-342900">
              <a:buFontTx/>
              <a:buChar char="-"/>
            </a:pPr>
            <a:r>
              <a:rPr lang="en-US" sz="1800" b="1" dirty="0" smtClean="0">
                <a:solidFill>
                  <a:srgbClr val="FF0000"/>
                </a:solidFill>
              </a:rPr>
              <a:t>Fast</a:t>
            </a:r>
          </a:p>
          <a:p>
            <a:pPr marL="342900" indent="-342900">
              <a:buFontTx/>
              <a:buChar char="-"/>
            </a:pPr>
            <a:r>
              <a:rPr lang="en-US" sz="1800" b="1" dirty="0" smtClean="0">
                <a:solidFill>
                  <a:srgbClr val="FF0000"/>
                </a:solidFill>
              </a:rPr>
              <a:t>Dirty (Tech. debt)</a:t>
            </a:r>
          </a:p>
          <a:p>
            <a:pPr marL="342900" indent="-342900">
              <a:buFontTx/>
              <a:buChar char="-"/>
            </a:pPr>
            <a:r>
              <a:rPr lang="en-US" sz="1800" b="1" dirty="0" smtClean="0">
                <a:solidFill>
                  <a:srgbClr val="FF0000"/>
                </a:solidFill>
              </a:rPr>
              <a:t>Quality</a:t>
            </a:r>
            <a:r>
              <a:rPr lang="is-IS" sz="1800" b="1" dirty="0" smtClean="0">
                <a:solidFill>
                  <a:srgbClr val="FF0000"/>
                </a:solidFill>
              </a:rPr>
              <a:t>…</a:t>
            </a:r>
            <a:r>
              <a:rPr lang="en-US" sz="1800" b="1" dirty="0" smtClean="0">
                <a:solidFill>
                  <a:srgbClr val="FF0000"/>
                </a:solidFill>
              </a:rPr>
              <a:t>?</a:t>
            </a:r>
          </a:p>
          <a:p>
            <a:pPr marL="342900" indent="-342900">
              <a:buFontTx/>
              <a:buChar char="-"/>
            </a:pPr>
            <a:r>
              <a:rPr lang="is-IS" sz="1800" b="1" dirty="0" smtClean="0">
                <a:solidFill>
                  <a:srgbClr val="FF0000"/>
                </a:solidFill>
              </a:rPr>
              <a:t>…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31640" y="3356992"/>
            <a:ext cx="1687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</a:rPr>
              <a:t>Developers</a:t>
            </a:r>
            <a:endParaRPr lang="en-US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0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115888"/>
            <a:ext cx="5973465" cy="838200"/>
          </a:xfrm>
        </p:spPr>
        <p:txBody>
          <a:bodyPr/>
          <a:lstStyle/>
          <a:p>
            <a:r>
              <a:rPr lang="it-IT" b="1" dirty="0" smtClean="0"/>
              <a:t>Fast*</a:t>
            </a:r>
            <a:r>
              <a:rPr lang="it-IT" b="1" dirty="0" err="1" smtClean="0"/>
              <a:t>Quality</a:t>
            </a:r>
            <a:r>
              <a:rPr lang="it-IT" b="1" dirty="0" smtClean="0"/>
              <a:t> = (</a:t>
            </a:r>
            <a:r>
              <a:rPr lang="it-IT" b="1" dirty="0" err="1" smtClean="0"/>
              <a:t>Mess</a:t>
            </a:r>
            <a:r>
              <a:rPr lang="it-IT" b="1" dirty="0" smtClean="0"/>
              <a:t> of Code)</a:t>
            </a:r>
            <a:r>
              <a:rPr lang="it-IT" b="1" baseline="30000" dirty="0" smtClean="0"/>
              <a:t>2</a:t>
            </a:r>
            <a:r>
              <a:rPr lang="it-IT" b="1" dirty="0" smtClean="0"/>
              <a:t>! **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18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48135" y="1124744"/>
            <a:ext cx="4823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Software == Product == Customer!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68344" y="5013176"/>
            <a:ext cx="1475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D9D9D9"/>
                </a:solidFill>
              </a:rPr>
              <a:t>Dev-</a:t>
            </a:r>
            <a:r>
              <a:rPr lang="is-IS" b="1" dirty="0" smtClean="0">
                <a:solidFill>
                  <a:srgbClr val="D9D9D9"/>
                </a:solidFill>
              </a:rPr>
              <a:t>…</a:t>
            </a:r>
            <a:endParaRPr lang="en-US" b="1" dirty="0">
              <a:solidFill>
                <a:srgbClr val="D9D9D9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 flipV="1">
            <a:off x="8087617" y="3356992"/>
            <a:ext cx="12775" cy="179716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 flipH="1" flipV="1">
            <a:off x="7812360" y="3933056"/>
            <a:ext cx="275257" cy="122109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727" y="3862908"/>
            <a:ext cx="2889281" cy="2302396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" y="4411578"/>
            <a:ext cx="176368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Get it done.</a:t>
            </a:r>
          </a:p>
          <a:p>
            <a:pPr marL="342900" indent="-342900">
              <a:buFontTx/>
              <a:buChar char="-"/>
            </a:pPr>
            <a:r>
              <a:rPr lang="en-US" sz="1800" b="1" dirty="0" smtClean="0">
                <a:solidFill>
                  <a:srgbClr val="FF0000"/>
                </a:solidFill>
              </a:rPr>
              <a:t>Fast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solidFill>
                  <a:srgbClr val="D9D9D9"/>
                </a:solidFill>
              </a:rPr>
              <a:t>Dirty (Tech. debt)</a:t>
            </a:r>
          </a:p>
          <a:p>
            <a:pPr marL="342900" indent="-342900">
              <a:buFontTx/>
              <a:buChar char="-"/>
            </a:pPr>
            <a:r>
              <a:rPr lang="en-US" sz="1800" b="1" dirty="0" smtClean="0">
                <a:solidFill>
                  <a:srgbClr val="FF0000"/>
                </a:solidFill>
              </a:rPr>
              <a:t>Quality</a:t>
            </a:r>
            <a:r>
              <a:rPr lang="is-IS" sz="1800" b="1" dirty="0" smtClean="0">
                <a:solidFill>
                  <a:srgbClr val="FF0000"/>
                </a:solidFill>
              </a:rPr>
              <a:t>…</a:t>
            </a:r>
            <a:r>
              <a:rPr lang="en-US" sz="1800" b="1" dirty="0" smtClean="0">
                <a:solidFill>
                  <a:srgbClr val="FF0000"/>
                </a:solidFill>
              </a:rPr>
              <a:t>?</a:t>
            </a:r>
          </a:p>
          <a:p>
            <a:pPr marL="342900" indent="-342900">
              <a:buFontTx/>
              <a:buChar char="-"/>
            </a:pPr>
            <a:r>
              <a:rPr lang="is-IS" sz="1800" b="1" dirty="0" smtClean="0">
                <a:solidFill>
                  <a:srgbClr val="FF0000"/>
                </a:solidFill>
              </a:rPr>
              <a:t>…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1390317"/>
            <a:ext cx="50040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Consequences:</a:t>
            </a:r>
          </a:p>
          <a:p>
            <a:pPr marL="342900" indent="-342900">
              <a:buFontTx/>
              <a:buChar char="-"/>
            </a:pPr>
            <a:r>
              <a:rPr lang="en-US" i="1" dirty="0" smtClean="0"/>
              <a:t>Other stakeholders emerge (QA experts, infrastructure engineers, etc.)</a:t>
            </a:r>
          </a:p>
          <a:p>
            <a:pPr marL="342900" indent="-342900">
              <a:buFontTx/>
              <a:buChar char="-"/>
            </a:pPr>
            <a:r>
              <a:rPr lang="en-US" i="1" dirty="0" smtClean="0"/>
              <a:t>Speed leads to more NFRs</a:t>
            </a:r>
          </a:p>
          <a:p>
            <a:pPr marL="342900" indent="-342900">
              <a:buFontTx/>
              <a:buChar char="-"/>
            </a:pPr>
            <a:r>
              <a:rPr lang="en-US" i="1" dirty="0" smtClean="0"/>
              <a:t>Speed leads to more features</a:t>
            </a:r>
          </a:p>
          <a:p>
            <a:pPr marL="342900" indent="-342900">
              <a:buFontTx/>
              <a:buChar char="-"/>
            </a:pPr>
            <a:r>
              <a:rPr lang="is-IS" i="1" dirty="0" smtClean="0"/>
              <a:t>…</a:t>
            </a:r>
            <a:endParaRPr lang="en-US" i="1" dirty="0"/>
          </a:p>
        </p:txBody>
      </p:sp>
      <p:sp>
        <p:nvSpPr>
          <p:cNvPr id="8" name="TextBox 7"/>
          <p:cNvSpPr txBox="1"/>
          <p:nvPr/>
        </p:nvSpPr>
        <p:spPr>
          <a:xfrm>
            <a:off x="5148064" y="6363368"/>
            <a:ext cx="4044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**Cisco Systems’ rule 2 for Sw. Quality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93919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104456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“</a:t>
            </a:r>
            <a:r>
              <a:rPr lang="en-US" sz="2000" b="1" i="1" dirty="0">
                <a:solidFill>
                  <a:srgbClr val="000000"/>
                </a:solidFill>
              </a:rPr>
              <a:t>DevOps means baking a cake with two sets of cooks</a:t>
            </a: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, with two sets of cookbooks, with opposite tastes and without a kitchen.”</a:t>
            </a:r>
          </a:p>
          <a:p>
            <a:pPr marL="457200" lvl="1" indent="0">
              <a:buNone/>
            </a:pPr>
            <a:endParaRPr lang="en-US" sz="2000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about </a:t>
            </a:r>
            <a:r>
              <a:rPr lang="en-US" b="1" dirty="0" smtClean="0"/>
              <a:t>the -Ops </a:t>
            </a:r>
            <a:r>
              <a:rPr lang="en-US" b="1" dirty="0"/>
              <a:t>cooks?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19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68344" y="5013176"/>
            <a:ext cx="1475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Dev-</a:t>
            </a:r>
            <a:r>
              <a:rPr lang="is-IS" b="1" dirty="0" smtClean="0">
                <a:solidFill>
                  <a:srgbClr val="FF0000"/>
                </a:solidFill>
              </a:rPr>
              <a:t>…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84168" y="5373216"/>
            <a:ext cx="1475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b="1" dirty="0" smtClean="0">
                <a:solidFill>
                  <a:srgbClr val="FF0000"/>
                </a:solidFill>
              </a:rPr>
              <a:t>…</a:t>
            </a:r>
            <a:r>
              <a:rPr lang="en-US" b="1" dirty="0" smtClean="0">
                <a:solidFill>
                  <a:srgbClr val="FF0000"/>
                </a:solidFill>
              </a:rPr>
              <a:t>-Ops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 flipV="1">
            <a:off x="8087617" y="3356992"/>
            <a:ext cx="12775" cy="179716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 flipH="1" flipV="1">
            <a:off x="7812360" y="3933056"/>
            <a:ext cx="275257" cy="122109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6863481" y="3717032"/>
            <a:ext cx="12775" cy="179716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H="1" flipV="1">
            <a:off x="6588224" y="4797152"/>
            <a:ext cx="275258" cy="717044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/>
          <a:srcRect l="2397" t="9132" r="8766" b="18348"/>
          <a:stretch/>
        </p:blipFill>
        <p:spPr>
          <a:xfrm>
            <a:off x="1979953" y="4581128"/>
            <a:ext cx="2808071" cy="158417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4411578"/>
            <a:ext cx="20517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Customer needs!</a:t>
            </a:r>
          </a:p>
          <a:p>
            <a:pPr marL="342900" indent="-342900">
              <a:buFontTx/>
              <a:buChar char="-"/>
            </a:pPr>
            <a:r>
              <a:rPr lang="en-US" sz="1800" b="1" dirty="0" smtClean="0">
                <a:solidFill>
                  <a:srgbClr val="FF0000"/>
                </a:solidFill>
              </a:rPr>
              <a:t>M</a:t>
            </a:r>
            <a:r>
              <a:rPr lang="it-IT" sz="1800" b="1" dirty="0" err="1" smtClean="0">
                <a:solidFill>
                  <a:srgbClr val="FF0000"/>
                </a:solidFill>
              </a:rPr>
              <a:t>any</a:t>
            </a:r>
            <a:endParaRPr lang="it-IT" sz="1800" b="1" dirty="0" smtClean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r>
              <a:rPr lang="it-IT" sz="1800" b="1" dirty="0" err="1" smtClean="0">
                <a:solidFill>
                  <a:srgbClr val="FF0000"/>
                </a:solidFill>
              </a:rPr>
              <a:t>Changing</a:t>
            </a:r>
            <a:endParaRPr lang="it-IT" sz="1800" b="1" dirty="0" smtClean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r>
              <a:rPr lang="it-IT" sz="1800" b="1" dirty="0" err="1" smtClean="0">
                <a:solidFill>
                  <a:srgbClr val="FF0000"/>
                </a:solidFill>
              </a:rPr>
              <a:t>Ops</a:t>
            </a:r>
            <a:r>
              <a:rPr lang="it-IT" sz="1800" b="1" dirty="0" smtClean="0">
                <a:solidFill>
                  <a:srgbClr val="FF0000"/>
                </a:solidFill>
              </a:rPr>
              <a:t> </a:t>
            </a:r>
            <a:r>
              <a:rPr lang="it-IT" sz="1800" b="1" dirty="0" err="1" smtClean="0">
                <a:solidFill>
                  <a:srgbClr val="FF0000"/>
                </a:solidFill>
              </a:rPr>
              <a:t>tuning</a:t>
            </a:r>
            <a:endParaRPr lang="it-IT" sz="1800" b="1" dirty="0" smtClean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r>
              <a:rPr lang="is-IS" sz="1800" b="1" dirty="0" smtClean="0">
                <a:solidFill>
                  <a:srgbClr val="FF0000"/>
                </a:solidFill>
              </a:rPr>
              <a:t>…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31640" y="3356992"/>
            <a:ext cx="1551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</a:rPr>
              <a:t>Operators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035176" y="1137702"/>
            <a:ext cx="4823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Software == Product == Customer!</a:t>
            </a:r>
          </a:p>
        </p:txBody>
      </p:sp>
    </p:spTree>
    <p:extLst>
      <p:ext uri="{BB962C8B-B14F-4D97-AF65-F5344CB8AC3E}">
        <p14:creationId xmlns:p14="http://schemas.microsoft.com/office/powerpoint/2010/main" val="402421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94381" y="115888"/>
            <a:ext cx="7334637" cy="838200"/>
          </a:xfrm>
        </p:spPr>
        <p:txBody>
          <a:bodyPr/>
          <a:lstStyle/>
          <a:p>
            <a:r>
              <a:rPr lang="en-CA" dirty="0" smtClean="0"/>
              <a:t>Where were we with DevOps?</a:t>
            </a:r>
            <a:endParaRPr lang="en-CA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371600" y="2611796"/>
            <a:ext cx="7772400" cy="3608024"/>
          </a:xfrm>
        </p:spPr>
        <p:txBody>
          <a:bodyPr/>
          <a:lstStyle/>
          <a:p>
            <a:r>
              <a:rPr lang="en-CA" dirty="0" smtClean="0"/>
              <a:t>Infrastructure-as-Code!</a:t>
            </a:r>
          </a:p>
          <a:p>
            <a:pPr lvl="1"/>
            <a:r>
              <a:rPr lang="en-CA" dirty="0" smtClean="0"/>
              <a:t>“A </a:t>
            </a:r>
            <a:r>
              <a:rPr lang="en-CA" b="1" dirty="0" smtClean="0"/>
              <a:t>DevOps</a:t>
            </a:r>
            <a:r>
              <a:rPr lang="en-CA" dirty="0" smtClean="0"/>
              <a:t> Tactic for accelerated, versionable, high-quality, highly-deployable cloud applications”</a:t>
            </a:r>
            <a:endParaRPr lang="en-CA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865F8-D0B2-3245-A9F6-5F06F5A3A0C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29232" y="1043892"/>
            <a:ext cx="7355291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 smtClean="0"/>
              <a:t>I </a:t>
            </a:r>
            <a:r>
              <a:rPr lang="en-CA" dirty="0"/>
              <a:t>believe we were here: </a:t>
            </a:r>
            <a:r>
              <a:rPr lang="en-CA" dirty="0" smtClean="0"/>
              <a:t/>
            </a:r>
            <a:br>
              <a:rPr lang="en-CA" dirty="0" smtClean="0"/>
            </a:br>
            <a:endParaRPr lang="en-CA" dirty="0" smtClean="0"/>
          </a:p>
          <a:p>
            <a:r>
              <a:rPr lang="en-CA" dirty="0" smtClean="0">
                <a:sym typeface="Wingdings"/>
              </a:rPr>
              <a:t> </a:t>
            </a:r>
            <a:r>
              <a:rPr lang="en-CA" dirty="0" smtClean="0"/>
              <a:t>“</a:t>
            </a:r>
            <a:r>
              <a:rPr lang="en-CA" dirty="0"/>
              <a:t>...what </a:t>
            </a:r>
            <a:r>
              <a:rPr lang="en-CA" dirty="0" smtClean="0"/>
              <a:t>are </a:t>
            </a:r>
            <a:r>
              <a:rPr lang="en-CA" i="1" dirty="0" smtClean="0"/>
              <a:t>containers</a:t>
            </a:r>
            <a:r>
              <a:rPr lang="en-CA" dirty="0" smtClean="0"/>
              <a:t> for</a:t>
            </a:r>
            <a:r>
              <a:rPr lang="en-CA" dirty="0"/>
              <a:t>, actually?”</a:t>
            </a:r>
          </a:p>
        </p:txBody>
      </p:sp>
    </p:spTree>
    <p:extLst>
      <p:ext uri="{BB962C8B-B14F-4D97-AF65-F5344CB8AC3E}">
        <p14:creationId xmlns:p14="http://schemas.microsoft.com/office/powerpoint/2010/main" val="932065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104456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“</a:t>
            </a:r>
            <a:r>
              <a:rPr lang="en-US" sz="2000" b="1" i="1" dirty="0">
                <a:solidFill>
                  <a:srgbClr val="000000"/>
                </a:solidFill>
              </a:rPr>
              <a:t>DevOps means baking a cake with two sets of cooks</a:t>
            </a: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, with two sets of cookbooks, with opposite tastes and without a kitchen.”</a:t>
            </a:r>
          </a:p>
          <a:p>
            <a:pPr marL="457200" lvl="1" indent="0">
              <a:buNone/>
            </a:pPr>
            <a:endParaRPr lang="en-US" sz="2000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Let’s focus a bit on </a:t>
            </a:r>
            <a:r>
              <a:rPr lang="en-US" b="1" dirty="0" smtClean="0"/>
              <a:t>Ops </a:t>
            </a:r>
            <a:r>
              <a:rPr lang="en-US" b="1" dirty="0"/>
              <a:t>respective </a:t>
            </a:r>
            <a:r>
              <a:rPr lang="en-US" b="1" dirty="0" smtClean="0"/>
              <a:t>issues</a:t>
            </a:r>
            <a:r>
              <a:rPr lang="is-IS" b="1" dirty="0" smtClean="0"/>
              <a:t> as well!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20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68344" y="5013176"/>
            <a:ext cx="1475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D9D9D9"/>
                </a:solidFill>
              </a:rPr>
              <a:t>Dev-</a:t>
            </a:r>
            <a:r>
              <a:rPr lang="is-IS" b="1" dirty="0" smtClean="0">
                <a:solidFill>
                  <a:srgbClr val="D9D9D9"/>
                </a:solidFill>
              </a:rPr>
              <a:t>…</a:t>
            </a:r>
            <a:endParaRPr lang="en-US" b="1" dirty="0">
              <a:solidFill>
                <a:srgbClr val="D9D9D9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84168" y="5373216"/>
            <a:ext cx="1475656" cy="461665"/>
          </a:xfrm>
          <a:prstGeom prst="rect">
            <a:avLst/>
          </a:prstGeom>
          <a:noFill/>
          <a:ln>
            <a:solidFill>
              <a:srgbClr val="D9D9D9"/>
            </a:solidFill>
          </a:ln>
        </p:spPr>
        <p:txBody>
          <a:bodyPr wrap="square" rtlCol="0">
            <a:spAutoFit/>
          </a:bodyPr>
          <a:lstStyle/>
          <a:p>
            <a:r>
              <a:rPr lang="is-IS" dirty="0" smtClean="0">
                <a:solidFill>
                  <a:srgbClr val="D9D9D9"/>
                </a:solidFill>
              </a:rPr>
              <a:t>…</a:t>
            </a:r>
            <a:r>
              <a:rPr lang="en-US" dirty="0" smtClean="0">
                <a:solidFill>
                  <a:srgbClr val="D9D9D9"/>
                </a:solidFill>
              </a:rPr>
              <a:t>-Ops</a:t>
            </a:r>
            <a:endParaRPr lang="en-US" dirty="0">
              <a:solidFill>
                <a:srgbClr val="D9D9D9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 flipV="1">
            <a:off x="8087617" y="3356992"/>
            <a:ext cx="12775" cy="179716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D9D9D9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 flipH="1" flipV="1">
            <a:off x="7812360" y="3933056"/>
            <a:ext cx="275257" cy="122109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D9D9D9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V="1">
            <a:off x="6863481" y="3717032"/>
            <a:ext cx="12775" cy="179716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D9D9D9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 flipH="1" flipV="1">
            <a:off x="6588224" y="4797152"/>
            <a:ext cx="275258" cy="717044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D9D9D9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/>
          <a:srcRect l="2397" t="9132" r="8766" b="18348"/>
          <a:stretch/>
        </p:blipFill>
        <p:spPr>
          <a:xfrm>
            <a:off x="1979953" y="4581128"/>
            <a:ext cx="2808071" cy="158417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4411578"/>
            <a:ext cx="205172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Customer </a:t>
            </a:r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</a:rPr>
              <a:t>needs!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</a:rPr>
              <a:t>M</a:t>
            </a:r>
            <a:r>
              <a:rPr lang="it-IT" sz="1800" dirty="0" err="1" smtClean="0">
                <a:solidFill>
                  <a:schemeClr val="bg1">
                    <a:lumMod val="85000"/>
                  </a:schemeClr>
                </a:solidFill>
              </a:rPr>
              <a:t>any</a:t>
            </a:r>
            <a:endParaRPr lang="it-IT" sz="18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it-IT" sz="1800" dirty="0" err="1" smtClean="0">
                <a:solidFill>
                  <a:schemeClr val="bg1">
                    <a:lumMod val="85000"/>
                  </a:schemeClr>
                </a:solidFill>
              </a:rPr>
              <a:t>Changing</a:t>
            </a:r>
            <a:endParaRPr lang="it-IT" sz="18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it-IT" sz="1800" dirty="0" err="1" smtClean="0">
                <a:solidFill>
                  <a:schemeClr val="bg1">
                    <a:lumMod val="85000"/>
                  </a:schemeClr>
                </a:solidFill>
              </a:rPr>
              <a:t>Ops</a:t>
            </a:r>
            <a:r>
              <a:rPr lang="it-IT" sz="18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it-IT" sz="1800" dirty="0" err="1" smtClean="0">
                <a:solidFill>
                  <a:schemeClr val="bg1">
                    <a:lumMod val="85000"/>
                  </a:schemeClr>
                </a:solidFill>
              </a:rPr>
              <a:t>tuning</a:t>
            </a:r>
            <a:endParaRPr lang="it-IT" sz="18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is-IS" sz="1800" dirty="0" smtClean="0">
                <a:solidFill>
                  <a:schemeClr val="bg1">
                    <a:lumMod val="85000"/>
                  </a:schemeClr>
                </a:solidFill>
              </a:rPr>
              <a:t>…</a:t>
            </a: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31640" y="3356992"/>
            <a:ext cx="1551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</a:rPr>
              <a:t>Operators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074053" y="1124744"/>
            <a:ext cx="4823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Software == Product == Customer!</a:t>
            </a:r>
          </a:p>
        </p:txBody>
      </p:sp>
    </p:spTree>
    <p:extLst>
      <p:ext uri="{BB962C8B-B14F-4D97-AF65-F5344CB8AC3E}">
        <p14:creationId xmlns:p14="http://schemas.microsoft.com/office/powerpoint/2010/main" val="223161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about </a:t>
            </a:r>
            <a:r>
              <a:rPr lang="en-US" b="1" dirty="0" smtClean="0"/>
              <a:t>the cake’s customers?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21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397" t="9132" r="8766" b="18348"/>
          <a:stretch/>
        </p:blipFill>
        <p:spPr>
          <a:xfrm>
            <a:off x="1979953" y="4581128"/>
            <a:ext cx="2808071" cy="158417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4411578"/>
            <a:ext cx="205172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Customer needs!</a:t>
            </a:r>
          </a:p>
          <a:p>
            <a:pPr marL="342900" indent="-342900">
              <a:buFontTx/>
              <a:buChar char="-"/>
            </a:pPr>
            <a:r>
              <a:rPr lang="en-US" sz="1800" b="1" dirty="0" smtClean="0">
                <a:solidFill>
                  <a:srgbClr val="FF0000"/>
                </a:solidFill>
              </a:rPr>
              <a:t>M</a:t>
            </a:r>
            <a:r>
              <a:rPr lang="it-IT" sz="1800" b="1" dirty="0" err="1" smtClean="0">
                <a:solidFill>
                  <a:srgbClr val="FF0000"/>
                </a:solidFill>
              </a:rPr>
              <a:t>any</a:t>
            </a:r>
            <a:endParaRPr lang="it-IT" sz="1800" b="1" dirty="0" smtClean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r>
              <a:rPr lang="it-IT" sz="1800" b="1" dirty="0" err="1" smtClean="0">
                <a:solidFill>
                  <a:srgbClr val="FF0000"/>
                </a:solidFill>
              </a:rPr>
              <a:t>Changing</a:t>
            </a:r>
            <a:endParaRPr lang="it-IT" sz="1800" b="1" dirty="0" smtClean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r>
              <a:rPr lang="it-IT" sz="1800" b="1" dirty="0" err="1" smtClean="0">
                <a:solidFill>
                  <a:srgbClr val="FF0000"/>
                </a:solidFill>
              </a:rPr>
              <a:t>Ops</a:t>
            </a:r>
            <a:r>
              <a:rPr lang="it-IT" sz="1800" b="1" dirty="0" smtClean="0">
                <a:solidFill>
                  <a:srgbClr val="FF0000"/>
                </a:solidFill>
              </a:rPr>
              <a:t> </a:t>
            </a:r>
            <a:r>
              <a:rPr lang="it-IT" sz="1800" b="1" dirty="0" err="1" smtClean="0">
                <a:solidFill>
                  <a:srgbClr val="FF0000"/>
                </a:solidFill>
              </a:rPr>
              <a:t>tuning</a:t>
            </a:r>
            <a:endParaRPr lang="it-IT" sz="1800" b="1" dirty="0" smtClean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r>
              <a:rPr lang="is-IS" sz="1800" dirty="0" smtClean="0">
                <a:solidFill>
                  <a:srgbClr val="D9D9D9"/>
                </a:solidFill>
              </a:rPr>
              <a:t>…</a:t>
            </a:r>
            <a:endParaRPr lang="en-US" sz="1800" dirty="0">
              <a:solidFill>
                <a:srgbClr val="D9D9D9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15497" r="29094" b="13925"/>
          <a:stretch/>
        </p:blipFill>
        <p:spPr>
          <a:xfrm>
            <a:off x="107504" y="1245096"/>
            <a:ext cx="2456446" cy="254394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5496" y="3717032"/>
            <a:ext cx="3010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Would-be Customer*</a:t>
            </a:r>
            <a:endParaRPr lang="en-US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/>
          <a:srcRect l="11708" r="12927" b="11283"/>
          <a:stretch/>
        </p:blipFill>
        <p:spPr>
          <a:xfrm>
            <a:off x="2699792" y="1124744"/>
            <a:ext cx="2433053" cy="1907758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699792" y="3068960"/>
            <a:ext cx="2295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New Customer*</a:t>
            </a:r>
            <a:endParaRPr lang="en-US" b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/>
          <a:srcRect l="12117" t="20175" r="11538" b="5821"/>
          <a:stretch/>
        </p:blipFill>
        <p:spPr>
          <a:xfrm>
            <a:off x="5232487" y="1268760"/>
            <a:ext cx="2867905" cy="252028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259327" y="3717032"/>
            <a:ext cx="2769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Regular Customer*</a:t>
            </a:r>
            <a:endParaRPr 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6670842" y="4217619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5004048" y="4661832"/>
            <a:ext cx="40324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*</a:t>
            </a:r>
            <a:r>
              <a:rPr lang="en-US" sz="2000" b="1" dirty="0" smtClean="0">
                <a:solidFill>
                  <a:srgbClr val="FF0000"/>
                </a:solidFill>
              </a:rPr>
              <a:t>Each with own profile, challenges, requirements change rate, ontology, understanding, background, etc.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64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032448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“</a:t>
            </a:r>
            <a:r>
              <a:rPr lang="en-US" sz="2000" b="1" i="1" dirty="0">
                <a:solidFill>
                  <a:srgbClr val="000000"/>
                </a:solidFill>
              </a:rPr>
              <a:t>DevOps means baking a cake with two sets of cooks, with two sets of cookbooks</a:t>
            </a:r>
            <a:r>
              <a:rPr lang="en-US" sz="2000" i="1" dirty="0">
                <a:solidFill>
                  <a:schemeClr val="bg1">
                    <a:lumMod val="85000"/>
                  </a:schemeClr>
                </a:solidFill>
              </a:rPr>
              <a:t>, with opposite tastes and without a kitchen.”</a:t>
            </a:r>
          </a:p>
          <a:p>
            <a:pPr marL="457200" lvl="1" indent="0">
              <a:buNone/>
            </a:pPr>
            <a:endParaRPr lang="en-US" sz="2000" i="1" dirty="0"/>
          </a:p>
          <a:p>
            <a:pPr marL="457200" lvl="1" indent="0">
              <a:buNone/>
            </a:pPr>
            <a:endParaRPr lang="en-US" sz="2000" i="1" dirty="0">
              <a:solidFill>
                <a:srgbClr val="D9D9D9"/>
              </a:solidFill>
            </a:endParaRPr>
          </a:p>
          <a:p>
            <a:pPr marL="457200" lvl="1" indent="0">
              <a:buNone/>
            </a:pPr>
            <a:r>
              <a:rPr lang="en-US" sz="2000" i="1" dirty="0" smtClean="0">
                <a:solidFill>
                  <a:srgbClr val="D9D9D9"/>
                </a:solidFill>
              </a:rPr>
              <a:t>4 Questions emerge:</a:t>
            </a:r>
          </a:p>
          <a:p>
            <a:pPr marL="457200" lvl="1" indent="0">
              <a:buNone/>
            </a:pPr>
            <a:endParaRPr lang="en-US" sz="2000" i="1" dirty="0"/>
          </a:p>
          <a:p>
            <a:pPr lvl="1">
              <a:buFontTx/>
              <a:buChar char="-"/>
            </a:pPr>
            <a:r>
              <a:rPr lang="is-IS" sz="2000" i="1" dirty="0" smtClean="0">
                <a:solidFill>
                  <a:srgbClr val="D9D9D9"/>
                </a:solidFill>
              </a:rPr>
              <a:t>…</a:t>
            </a:r>
            <a:r>
              <a:rPr lang="en-US" sz="2000" i="1" dirty="0" smtClean="0">
                <a:solidFill>
                  <a:srgbClr val="D9D9D9"/>
                </a:solidFill>
              </a:rPr>
              <a:t>Cake?</a:t>
            </a:r>
          </a:p>
          <a:p>
            <a:pPr lvl="1">
              <a:buFontTx/>
              <a:buChar char="-"/>
            </a:pPr>
            <a:r>
              <a:rPr lang="is-IS" sz="2000" i="1" dirty="0" smtClean="0">
                <a:solidFill>
                  <a:schemeClr val="bg1">
                    <a:lumMod val="85000"/>
                  </a:schemeClr>
                </a:solidFill>
              </a:rPr>
              <a:t>…</a:t>
            </a:r>
            <a:r>
              <a:rPr lang="en-US" sz="2000" i="1" dirty="0" smtClean="0">
                <a:solidFill>
                  <a:schemeClr val="bg1">
                    <a:lumMod val="85000"/>
                  </a:schemeClr>
                </a:solidFill>
              </a:rPr>
              <a:t>Cooks?</a:t>
            </a:r>
          </a:p>
          <a:p>
            <a:pPr lvl="1">
              <a:buFontTx/>
              <a:buChar char="-"/>
            </a:pPr>
            <a:r>
              <a:rPr lang="is-IS" sz="2000" b="1" i="1" dirty="0" smtClean="0">
                <a:solidFill>
                  <a:schemeClr val="tx1"/>
                </a:solidFill>
              </a:rPr>
              <a:t>...Cookbooks?</a:t>
            </a:r>
          </a:p>
          <a:p>
            <a:pPr lvl="1">
              <a:buFontTx/>
              <a:buChar char="-"/>
            </a:pPr>
            <a:r>
              <a:rPr lang="is-IS" sz="2000" i="1" dirty="0" smtClean="0">
                <a:solidFill>
                  <a:schemeClr val="bg1">
                    <a:lumMod val="85000"/>
                  </a:schemeClr>
                </a:solidFill>
              </a:rPr>
              <a:t>...and, Kitchen?</a:t>
            </a:r>
            <a:endParaRPr lang="en-US" sz="2000" i="1" dirty="0">
              <a:solidFill>
                <a:schemeClr val="bg1">
                  <a:lumMod val="85000"/>
                </a:schemeClr>
              </a:solidFill>
            </a:endParaRPr>
          </a:p>
          <a:p>
            <a:pPr marL="457200" lvl="1" indent="0">
              <a:buNone/>
            </a:pPr>
            <a:endParaRPr lang="en-US" sz="2000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DevOps?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22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2861" t="3350" r="13722" b="12690"/>
          <a:stretch/>
        </p:blipFill>
        <p:spPr>
          <a:xfrm>
            <a:off x="4716016" y="1556792"/>
            <a:ext cx="4291263" cy="405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65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Cookbooks, anyone?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23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5" name="Picture 4" descr="Screen Shot 2016-05-02 at 10.16.04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4824"/>
            <a:ext cx="9144000" cy="3886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11960" y="112474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995936" y="5733256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364088" y="1268760"/>
            <a:ext cx="2935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~ 400 and counting!*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0" y="6546830"/>
            <a:ext cx="7551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* Big data frameworks alone have 1-3 cookbooks each and they grow almost by the week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360947" y="1310105"/>
            <a:ext cx="11846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Dev- </a:t>
            </a:r>
            <a:r>
              <a:rPr lang="is-IS" b="1" dirty="0" smtClean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85263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Cookbooks, anyone?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24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211960" y="112474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995936" y="5733256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b="1" dirty="0" smtClean="0"/>
              <a:t>…</a:t>
            </a:r>
            <a:endParaRPr lang="en-US" b="1" dirty="0"/>
          </a:p>
        </p:txBody>
      </p:sp>
      <p:pic>
        <p:nvPicPr>
          <p:cNvPr id="3" name="Picture 2" descr="Screen Shot 2016-05-02 at 11.32.46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" y="1694122"/>
            <a:ext cx="9144000" cy="41111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0842" y="1196752"/>
            <a:ext cx="32628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200-300 and counting!*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0" y="6525344"/>
            <a:ext cx="57507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*DevOps trends and infrastructure-as-code are driving the increase!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179512" y="1196752"/>
            <a:ext cx="1125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-Ops</a:t>
            </a:r>
            <a:r>
              <a:rPr lang="is-IS" b="1" dirty="0" smtClean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42080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DevOps: Putting it all together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80728"/>
            <a:ext cx="7772400" cy="4781550"/>
          </a:xfrm>
        </p:spPr>
        <p:txBody>
          <a:bodyPr/>
          <a:lstStyle/>
          <a:p>
            <a:r>
              <a:rPr lang="en-US" dirty="0"/>
              <a:t>The motivation for DevOps is that developers and operators often have opposing goals: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On one hand, Developers </a:t>
            </a:r>
            <a:r>
              <a:rPr lang="en-US" dirty="0"/>
              <a:t>(</a:t>
            </a:r>
            <a:r>
              <a:rPr lang="en-US" dirty="0" err="1"/>
              <a:t>Devs</a:t>
            </a:r>
            <a:r>
              <a:rPr lang="en-US" dirty="0"/>
              <a:t>) try to push new </a:t>
            </a:r>
            <a:r>
              <a:rPr lang="en-US" b="1" dirty="0">
                <a:solidFill>
                  <a:srgbClr val="FF0000"/>
                </a:solidFill>
              </a:rPr>
              <a:t>features </a:t>
            </a:r>
            <a:r>
              <a:rPr lang="en-US" dirty="0"/>
              <a:t>into the </a:t>
            </a:r>
            <a:r>
              <a:rPr lang="en-US" dirty="0" smtClean="0"/>
              <a:t>product; </a:t>
            </a:r>
          </a:p>
          <a:p>
            <a:pPr lvl="1"/>
            <a:r>
              <a:rPr lang="en-US" dirty="0" smtClean="0"/>
              <a:t>On the other hand, the </a:t>
            </a:r>
            <a:r>
              <a:rPr lang="en-US" dirty="0"/>
              <a:t>core concern of operators (Ops) is </a:t>
            </a:r>
            <a:r>
              <a:rPr lang="en-US" b="1" dirty="0" smtClean="0">
                <a:solidFill>
                  <a:srgbClr val="FF0000"/>
                </a:solidFill>
              </a:rPr>
              <a:t>quality </a:t>
            </a:r>
            <a:r>
              <a:rPr lang="en-US" dirty="0" smtClean="0"/>
              <a:t>— i.e., high </a:t>
            </a:r>
            <a:r>
              <a:rPr lang="en-US" dirty="0"/>
              <a:t>burdens on </a:t>
            </a:r>
            <a:r>
              <a:rPr lang="en-US" dirty="0" smtClean="0"/>
              <a:t>releasing features</a:t>
            </a:r>
          </a:p>
          <a:p>
            <a:pPr lvl="1"/>
            <a:endParaRPr lang="en-US" dirty="0"/>
          </a:p>
          <a:p>
            <a:r>
              <a:rPr lang="en-US" i="1" dirty="0"/>
              <a:t>The goal of DevOps is </a:t>
            </a:r>
            <a:r>
              <a:rPr lang="en-US" i="1" dirty="0" smtClean="0"/>
              <a:t>baking with practices that achieve </a:t>
            </a:r>
            <a:r>
              <a:rPr lang="en-US" b="1" i="1" dirty="0" smtClean="0">
                <a:solidFill>
                  <a:srgbClr val="FF0000"/>
                </a:solidFill>
              </a:rPr>
              <a:t>both</a:t>
            </a:r>
            <a:r>
              <a:rPr lang="en-US" i="1" dirty="0" smtClean="0"/>
              <a:t> at </a:t>
            </a:r>
            <a:r>
              <a:rPr lang="en-US" i="1" dirty="0"/>
              <a:t>high frequencies </a:t>
            </a:r>
            <a:r>
              <a:rPr lang="en-US" dirty="0" smtClean="0"/>
              <a:t>via collaboration, </a:t>
            </a:r>
            <a:r>
              <a:rPr lang="en-US" dirty="0"/>
              <a:t> </a:t>
            </a:r>
            <a:r>
              <a:rPr lang="en-US" dirty="0" smtClean="0"/>
              <a:t>community, </a:t>
            </a:r>
            <a:r>
              <a:rPr lang="en-US" dirty="0"/>
              <a:t>and </a:t>
            </a:r>
            <a:r>
              <a:rPr lang="en-US" dirty="0" smtClean="0"/>
              <a:t>sharing between </a:t>
            </a:r>
            <a:r>
              <a:rPr lang="en-US" dirty="0" err="1"/>
              <a:t>Devs</a:t>
            </a:r>
            <a:r>
              <a:rPr lang="en-US" dirty="0"/>
              <a:t> and </a:t>
            </a:r>
            <a:r>
              <a:rPr lang="en-US" dirty="0" smtClean="0"/>
              <a:t>Ops*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25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9512" y="6381328"/>
            <a:ext cx="2479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smtClean="0"/>
              <a:t>* Paraphrased from </a:t>
            </a:r>
            <a:r>
              <a:rPr lang="en-US" sz="1800" i="1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554944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Hey</a:t>
            </a:r>
            <a:r>
              <a:rPr lang="is-IS" b="1" dirty="0" smtClean="0"/>
              <a:t>… wait a second...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068960"/>
            <a:ext cx="7772400" cy="2950840"/>
          </a:xfrm>
        </p:spPr>
        <p:txBody>
          <a:bodyPr/>
          <a:lstStyle/>
          <a:p>
            <a:r>
              <a:rPr lang="en-US" b="1" i="1" dirty="0" smtClean="0"/>
              <a:t>What about the kitchen?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26</a:t>
            </a:fld>
            <a:r>
              <a:rPr lang="it-IT" smtClean="0"/>
              <a:t> -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34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DevOps: Putting it all together</a:t>
            </a:r>
            <a:r>
              <a:rPr lang="is-IS" b="1" dirty="0" smtClean="0"/>
              <a:t>… where’s the kitchen?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80728"/>
            <a:ext cx="7772400" cy="4781550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 motivation for DevOps is that developers and operators often have opposing goals: </a:t>
            </a:r>
          </a:p>
          <a:p>
            <a:pPr marL="0" indent="0">
              <a:buNone/>
            </a:pP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On one hand, Developers (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Devs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) try to push new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features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into the product; 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On the other hand, the core concern of operators (Ops) is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quality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— i.e., high burdens on releasing features</a:t>
            </a:r>
          </a:p>
          <a:p>
            <a:pPr lvl="1"/>
            <a:endParaRPr lang="en-US" dirty="0">
              <a:solidFill>
                <a:srgbClr val="BFBFBF"/>
              </a:solidFill>
            </a:endParaRPr>
          </a:p>
          <a:p>
            <a:r>
              <a:rPr lang="en-US" i="1" dirty="0">
                <a:solidFill>
                  <a:srgbClr val="BFBFBF"/>
                </a:solidFill>
              </a:rPr>
              <a:t>The goal of DevOps is baking with </a:t>
            </a:r>
            <a:r>
              <a:rPr lang="en-US" i="1" dirty="0"/>
              <a:t>practices that achieve </a:t>
            </a:r>
            <a:r>
              <a:rPr lang="en-US" b="1" i="1" dirty="0">
                <a:solidFill>
                  <a:srgbClr val="FF0000"/>
                </a:solidFill>
              </a:rPr>
              <a:t>both</a:t>
            </a:r>
            <a:r>
              <a:rPr lang="en-US" i="1" dirty="0"/>
              <a:t> at high frequencies </a:t>
            </a:r>
            <a:r>
              <a:rPr lang="en-US" dirty="0"/>
              <a:t>via collaboration,  community, and sharing </a:t>
            </a:r>
            <a:r>
              <a:rPr lang="en-US" dirty="0">
                <a:solidFill>
                  <a:srgbClr val="BFBFBF"/>
                </a:solidFill>
              </a:rPr>
              <a:t>between </a:t>
            </a:r>
            <a:r>
              <a:rPr lang="en-US" dirty="0" err="1">
                <a:solidFill>
                  <a:srgbClr val="BFBFBF"/>
                </a:solidFill>
              </a:rPr>
              <a:t>Devs</a:t>
            </a:r>
            <a:r>
              <a:rPr lang="en-US" dirty="0">
                <a:solidFill>
                  <a:srgbClr val="BFBFBF"/>
                </a:solidFill>
              </a:rPr>
              <a:t> and Ops*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27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833604" y="5455301"/>
            <a:ext cx="2978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>
                <a:solidFill>
                  <a:srgbClr val="FF0000"/>
                </a:solidFill>
              </a:rPr>
              <a:t>Here’s the Kitchen!</a:t>
            </a:r>
            <a:endParaRPr lang="en-CA" b="1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753674" y="4055841"/>
            <a:ext cx="1360666" cy="570150"/>
          </a:xfrm>
          <a:prstGeom prst="rect">
            <a:avLst/>
          </a:prstGeom>
          <a:solidFill>
            <a:schemeClr val="accent1">
              <a:alpha val="20000"/>
            </a:schemeClr>
          </a:solidFill>
          <a:ln w="762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8" name="Straight Connector 7"/>
          <p:cNvCxnSpPr>
            <a:endCxn id="6" idx="2"/>
          </p:cNvCxnSpPr>
          <p:nvPr/>
        </p:nvCxnSpPr>
        <p:spPr bwMode="auto">
          <a:xfrm flipV="1">
            <a:off x="6168353" y="4625991"/>
            <a:ext cx="265654" cy="95888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351902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358" y="115888"/>
            <a:ext cx="6547755" cy="838200"/>
          </a:xfrm>
        </p:spPr>
        <p:txBody>
          <a:bodyPr/>
          <a:lstStyle/>
          <a:p>
            <a:r>
              <a:rPr lang="en-CA" dirty="0" smtClean="0"/>
              <a:t>DevOps Practices: Let’s take a look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679" y="1243964"/>
            <a:ext cx="8186067" cy="4931331"/>
          </a:xfrm>
        </p:spPr>
        <p:txBody>
          <a:bodyPr/>
          <a:lstStyle/>
          <a:p>
            <a:r>
              <a:rPr lang="en-CA" sz="1800" b="1" dirty="0" smtClean="0"/>
              <a:t>Acceleration Tactics</a:t>
            </a:r>
          </a:p>
          <a:p>
            <a:pPr lvl="1"/>
            <a:r>
              <a:rPr lang="en-CA" sz="1800" dirty="0" smtClean="0"/>
              <a:t>Use Faster Organization: Merge </a:t>
            </a:r>
            <a:r>
              <a:rPr lang="en-CA" sz="1800" dirty="0" err="1" smtClean="0"/>
              <a:t>Dev+Ops</a:t>
            </a:r>
            <a:r>
              <a:rPr lang="en-CA" sz="1800" dirty="0" smtClean="0"/>
              <a:t> Teams</a:t>
            </a:r>
          </a:p>
          <a:p>
            <a:pPr lvl="1"/>
            <a:r>
              <a:rPr lang="en-CA" sz="1800" dirty="0" smtClean="0"/>
              <a:t>Infrastructure-as-Code</a:t>
            </a:r>
          </a:p>
          <a:p>
            <a:pPr lvl="1"/>
            <a:r>
              <a:rPr lang="en-CA" sz="1800" dirty="0" smtClean="0"/>
              <a:t>Use Continuous Integration</a:t>
            </a:r>
          </a:p>
          <a:p>
            <a:pPr lvl="1"/>
            <a:r>
              <a:rPr lang="en-CA" sz="1800" dirty="0" smtClean="0"/>
              <a:t>Use Continuous Deployment</a:t>
            </a:r>
          </a:p>
          <a:p>
            <a:pPr lvl="1"/>
            <a:r>
              <a:rPr lang="en-CA" sz="1800" dirty="0" smtClean="0"/>
              <a:t>Use Continuous Testing</a:t>
            </a:r>
          </a:p>
          <a:p>
            <a:pPr lvl="1"/>
            <a:r>
              <a:rPr lang="en-CA" sz="1800" dirty="0" smtClean="0"/>
              <a:t>Use Continuous Architecting</a:t>
            </a:r>
          </a:p>
          <a:p>
            <a:pPr marL="457200" lvl="1" indent="0">
              <a:buNone/>
            </a:pPr>
            <a:endParaRPr lang="en-CA" sz="1800" dirty="0" smtClean="0"/>
          </a:p>
          <a:p>
            <a:r>
              <a:rPr lang="en-CA" sz="1800" b="1" dirty="0" smtClean="0"/>
              <a:t>Waste Reduction Tactics</a:t>
            </a:r>
          </a:p>
          <a:p>
            <a:pPr lvl="1"/>
            <a:r>
              <a:rPr lang="en-CA" sz="1800" dirty="0" smtClean="0"/>
              <a:t>Canary Testing</a:t>
            </a:r>
          </a:p>
          <a:p>
            <a:pPr lvl="1"/>
            <a:r>
              <a:rPr lang="en-CA" sz="1800" dirty="0" smtClean="0"/>
              <a:t>A/B Testing</a:t>
            </a:r>
          </a:p>
          <a:p>
            <a:pPr lvl="1"/>
            <a:r>
              <a:rPr lang="en-CA" sz="1800" dirty="0" smtClean="0"/>
              <a:t>Reduce Documentation</a:t>
            </a:r>
          </a:p>
          <a:p>
            <a:pPr lvl="1"/>
            <a:r>
              <a:rPr lang="en-CA" sz="1800" dirty="0" smtClean="0"/>
              <a:t>Minimalistic Architecting </a:t>
            </a:r>
            <a:r>
              <a:rPr lang="en-CA" sz="1800" dirty="0" smtClean="0">
                <a:sym typeface="Wingdings"/>
              </a:rPr>
              <a:t> Microservices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28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1052690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358" y="115888"/>
            <a:ext cx="6547755" cy="838200"/>
          </a:xfrm>
        </p:spPr>
        <p:txBody>
          <a:bodyPr/>
          <a:lstStyle/>
          <a:p>
            <a:r>
              <a:rPr lang="en-CA" dirty="0"/>
              <a:t>DevOps Practices: Let’s take a look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59" y="1238250"/>
            <a:ext cx="7978727" cy="4781550"/>
          </a:xfrm>
        </p:spPr>
        <p:txBody>
          <a:bodyPr/>
          <a:lstStyle/>
          <a:p>
            <a:pPr marL="457200" lvl="1" indent="0">
              <a:buNone/>
            </a:pPr>
            <a:endParaRPr lang="en-CA" sz="1800" dirty="0">
              <a:sym typeface="Wingdings"/>
            </a:endParaRPr>
          </a:p>
          <a:p>
            <a:r>
              <a:rPr lang="en-CA" sz="1800" b="1" dirty="0">
                <a:sym typeface="Wingdings"/>
              </a:rPr>
              <a:t>Omniscience Tactics</a:t>
            </a:r>
          </a:p>
          <a:p>
            <a:pPr lvl="1"/>
            <a:r>
              <a:rPr lang="en-CA" sz="1800" dirty="0">
                <a:sym typeface="Wingdings"/>
              </a:rPr>
              <a:t>Monitor Everything</a:t>
            </a:r>
          </a:p>
          <a:p>
            <a:pPr lvl="1"/>
            <a:r>
              <a:rPr lang="en-CA" sz="1800" dirty="0">
                <a:sym typeface="Wingdings"/>
              </a:rPr>
              <a:t>Monitoring-as-a-service</a:t>
            </a:r>
          </a:p>
          <a:p>
            <a:pPr lvl="1"/>
            <a:r>
              <a:rPr lang="en-CA" sz="1800" dirty="0">
                <a:sym typeface="Wingdings"/>
              </a:rPr>
              <a:t>On-The-Fly Risk Engineering</a:t>
            </a:r>
          </a:p>
          <a:p>
            <a:pPr lvl="1"/>
            <a:r>
              <a:rPr lang="en-CA" sz="1800" dirty="0">
                <a:sym typeface="Wingdings"/>
              </a:rPr>
              <a:t>Omniscient Analytics</a:t>
            </a:r>
          </a:p>
          <a:p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29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2937711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DevOps </a:t>
            </a:r>
            <a:r>
              <a:rPr lang="en-CA" dirty="0" smtClean="0">
                <a:sym typeface="Wingdings"/>
              </a:rPr>
              <a:t></a:t>
            </a:r>
            <a:r>
              <a:rPr lang="en-CA" dirty="0" smtClean="0"/>
              <a:t> Hot topic for today!</a:t>
            </a:r>
            <a:endParaRPr lang="en-CA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Infrastructure-as-Code!</a:t>
            </a:r>
          </a:p>
          <a:p>
            <a:pPr lvl="1"/>
            <a:r>
              <a:rPr lang="en-CA" dirty="0" smtClean="0"/>
              <a:t>“A </a:t>
            </a:r>
            <a:r>
              <a:rPr lang="en-CA" b="1" dirty="0" smtClean="0"/>
              <a:t>DevOps</a:t>
            </a:r>
            <a:r>
              <a:rPr lang="en-CA" dirty="0" smtClean="0"/>
              <a:t> Tactic for accelerated, versionable, high-quality, highly-deployable cloud applications”</a:t>
            </a:r>
          </a:p>
          <a:p>
            <a:pPr marL="457200" lvl="1" indent="0">
              <a:buNone/>
            </a:pPr>
            <a:r>
              <a:rPr lang="mr-IN" dirty="0" smtClean="0"/>
              <a:t>…</a:t>
            </a:r>
            <a:endParaRPr lang="en-CA" dirty="0" smtClean="0"/>
          </a:p>
          <a:p>
            <a:r>
              <a:rPr lang="en-CA" dirty="0" smtClean="0"/>
              <a:t>Continuous Architecting!</a:t>
            </a:r>
          </a:p>
          <a:p>
            <a:pPr lvl="1"/>
            <a:r>
              <a:rPr lang="en-CA" dirty="0" smtClean="0"/>
              <a:t>“A </a:t>
            </a:r>
            <a:r>
              <a:rPr lang="en-CA" b="1" dirty="0" smtClean="0"/>
              <a:t>DevOps</a:t>
            </a:r>
            <a:r>
              <a:rPr lang="en-CA" dirty="0" smtClean="0"/>
              <a:t> Architectural Tactic to structure architectures for them to be DevOps-Ready”</a:t>
            </a:r>
            <a:endParaRPr lang="en-CA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865F8-D0B2-3245-A9F6-5F06F5A3A0C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824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358" y="115888"/>
            <a:ext cx="6547755" cy="838200"/>
          </a:xfrm>
        </p:spPr>
        <p:txBody>
          <a:bodyPr/>
          <a:lstStyle/>
          <a:p>
            <a:r>
              <a:rPr lang="en-CA" dirty="0" smtClean="0"/>
              <a:t>DevOps Practices: Let’s take a (deeper) look on a few of them!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679" y="1243964"/>
            <a:ext cx="8186067" cy="4931331"/>
          </a:xfrm>
        </p:spPr>
        <p:txBody>
          <a:bodyPr/>
          <a:lstStyle/>
          <a:p>
            <a:r>
              <a:rPr lang="en-CA" sz="1800" b="1" dirty="0" smtClean="0"/>
              <a:t>Acceleration Tactics</a:t>
            </a:r>
          </a:p>
          <a:p>
            <a:pPr lvl="1"/>
            <a:r>
              <a:rPr lang="en-CA" sz="1800" b="1" dirty="0" smtClean="0"/>
              <a:t>Use Faster Organization: Merge </a:t>
            </a:r>
            <a:r>
              <a:rPr lang="en-CA" sz="1800" b="1" dirty="0" err="1" smtClean="0"/>
              <a:t>Dev+Ops</a:t>
            </a:r>
            <a:r>
              <a:rPr lang="en-CA" sz="1800" b="1" dirty="0" smtClean="0"/>
              <a:t> Teams</a:t>
            </a:r>
          </a:p>
          <a:p>
            <a:pPr lvl="1"/>
            <a:r>
              <a:rPr lang="en-CA" sz="1800" dirty="0" smtClean="0"/>
              <a:t>Infrastructure-as-Code</a:t>
            </a:r>
          </a:p>
          <a:p>
            <a:pPr lvl="1"/>
            <a:r>
              <a:rPr lang="en-CA" sz="1800" dirty="0" smtClean="0"/>
              <a:t>Use Continuous Integration</a:t>
            </a:r>
          </a:p>
          <a:p>
            <a:pPr lvl="1"/>
            <a:r>
              <a:rPr lang="en-CA" sz="1800" dirty="0" smtClean="0"/>
              <a:t>Use Continuous Deployment</a:t>
            </a:r>
          </a:p>
          <a:p>
            <a:pPr lvl="1"/>
            <a:r>
              <a:rPr lang="en-CA" sz="1800" dirty="0" smtClean="0"/>
              <a:t>Use Continuous Testing</a:t>
            </a:r>
          </a:p>
          <a:p>
            <a:pPr lvl="1"/>
            <a:r>
              <a:rPr lang="en-CA" sz="1800" dirty="0" smtClean="0"/>
              <a:t>Use Continuous Architecting</a:t>
            </a:r>
          </a:p>
          <a:p>
            <a:pPr marL="457200" lvl="1" indent="0">
              <a:buNone/>
            </a:pPr>
            <a:endParaRPr lang="en-CA" sz="1800" dirty="0" smtClean="0"/>
          </a:p>
          <a:p>
            <a:r>
              <a:rPr lang="en-CA" sz="1800" b="1" dirty="0" smtClean="0"/>
              <a:t>Waste Reduction Tactics</a:t>
            </a:r>
          </a:p>
          <a:p>
            <a:pPr lvl="1"/>
            <a:r>
              <a:rPr lang="en-CA" sz="1800" dirty="0" smtClean="0"/>
              <a:t>Canary Testing</a:t>
            </a:r>
          </a:p>
          <a:p>
            <a:pPr lvl="1"/>
            <a:r>
              <a:rPr lang="en-CA" sz="1800" dirty="0" smtClean="0"/>
              <a:t>A/B Testing</a:t>
            </a:r>
          </a:p>
          <a:p>
            <a:pPr lvl="1"/>
            <a:r>
              <a:rPr lang="en-CA" sz="1800" dirty="0" smtClean="0"/>
              <a:t>Reduce Documentation</a:t>
            </a:r>
          </a:p>
          <a:p>
            <a:pPr lvl="1"/>
            <a:r>
              <a:rPr lang="en-CA" sz="1800" dirty="0" smtClean="0"/>
              <a:t>Minimalistic Architecting </a:t>
            </a:r>
            <a:r>
              <a:rPr lang="en-CA" sz="1800" dirty="0" smtClean="0">
                <a:sym typeface="Wingdings"/>
              </a:rPr>
              <a:t> Microservices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30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4130357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3310" y="1654701"/>
            <a:ext cx="5856684" cy="4062507"/>
          </a:xfrm>
        </p:spPr>
        <p:txBody>
          <a:bodyPr/>
          <a:lstStyle/>
          <a:p>
            <a:pPr marL="0" indent="0">
              <a:buNone/>
            </a:pPr>
            <a:r>
              <a:rPr lang="en-US" sz="2400" b="1" u="sng" dirty="0" err="1"/>
              <a:t>Dev</a:t>
            </a:r>
            <a:r>
              <a:rPr lang="en-US" sz="2400" b="1" u="sng" dirty="0"/>
              <a:t> focuses on</a:t>
            </a:r>
          </a:p>
          <a:p>
            <a:pPr lvl="1"/>
            <a:r>
              <a:rPr lang="en-US" sz="2400" dirty="0"/>
              <a:t>Developing features</a:t>
            </a:r>
          </a:p>
          <a:p>
            <a:pPr lvl="1"/>
            <a:r>
              <a:rPr lang="en-US" sz="2400" dirty="0"/>
              <a:t>Changing requirements</a:t>
            </a:r>
          </a:p>
          <a:p>
            <a:pPr lvl="1"/>
            <a:r>
              <a:rPr lang="en-US" sz="2400" dirty="0"/>
              <a:t>Releasing products</a:t>
            </a:r>
          </a:p>
          <a:p>
            <a:pPr marL="0" indent="0">
              <a:buNone/>
            </a:pPr>
            <a:r>
              <a:rPr lang="en-US" sz="2400" b="1" u="sng" dirty="0"/>
              <a:t>Ops focuses on</a:t>
            </a:r>
          </a:p>
          <a:p>
            <a:pPr lvl="1"/>
            <a:r>
              <a:rPr lang="en-US" sz="2400" dirty="0"/>
              <a:t>Offering services</a:t>
            </a:r>
          </a:p>
          <a:p>
            <a:pPr lvl="1"/>
            <a:r>
              <a:rPr lang="en-US" sz="2400" dirty="0"/>
              <a:t>Providing guarantees and stability</a:t>
            </a:r>
          </a:p>
          <a:p>
            <a:pPr lvl="1"/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251520" y="188640"/>
            <a:ext cx="7235969" cy="566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26" tIns="36505" rIns="71426" bIns="36505" numCol="1" anchor="t" anchorCtr="0" compatLnSpc="1">
            <a:prstTxWarp prst="textNoShape">
              <a:avLst/>
            </a:prstTxWarp>
            <a:spAutoFit/>
          </a:bodyPr>
          <a:lstStyle>
            <a:lvl1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>
              <a:buClr>
                <a:srgbClr val="000000"/>
              </a:buClr>
            </a:pPr>
            <a:r>
              <a:rPr lang="en-US" sz="3200" dirty="0"/>
              <a:t>Dev &amp; Ops: the classical roles</a:t>
            </a:r>
            <a:endParaRPr lang="it-IT" sz="3200" kern="0" dirty="0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520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 bwMode="auto">
          <a:xfrm>
            <a:off x="251520" y="188640"/>
            <a:ext cx="7235969" cy="566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26" tIns="36505" rIns="71426" bIns="36505" numCol="1" anchor="t" anchorCtr="0" compatLnSpc="1">
            <a:prstTxWarp prst="textNoShape">
              <a:avLst/>
            </a:prstTxWarp>
            <a:spAutoFit/>
          </a:bodyPr>
          <a:lstStyle>
            <a:lvl1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>
              <a:buClr>
                <a:srgbClr val="000000"/>
              </a:buClr>
            </a:pPr>
            <a:r>
              <a:rPr lang="en-US" sz="3200" dirty="0"/>
              <a:t>Dev </a:t>
            </a:r>
            <a:r>
              <a:rPr lang="en-US" sz="3200" dirty="0" smtClean="0"/>
              <a:t>vs. </a:t>
            </a:r>
            <a:r>
              <a:rPr lang="en-US" sz="3200" dirty="0"/>
              <a:t>Ops</a:t>
            </a:r>
            <a:endParaRPr lang="it-IT" sz="3200" kern="0" dirty="0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798640"/>
            <a:ext cx="8280920" cy="413637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“The system works correctly in the development machine but it does not on the operation machine”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“</a:t>
            </a:r>
            <a:r>
              <a:rPr lang="en-US" sz="2400" dirty="0"/>
              <a:t>10 days after successful deployment of last release, the system is overloaded”</a:t>
            </a:r>
          </a:p>
          <a:p>
            <a:pPr marL="355600" indent="-355600"/>
            <a:endParaRPr lang="en-US" sz="2400" dirty="0"/>
          </a:p>
          <a:p>
            <a:pPr marL="0" indent="0" algn="ctr">
              <a:buSzPct val="100000"/>
              <a:buNone/>
            </a:pPr>
            <a:r>
              <a:rPr lang="en-US" sz="2400" dirty="0"/>
              <a:t>Who is </a:t>
            </a:r>
            <a:r>
              <a:rPr lang="en-US" sz="2400" dirty="0" smtClean="0"/>
              <a:t>guilty? </a:t>
            </a:r>
            <a:r>
              <a:rPr lang="en-US" sz="2400" b="1" i="1" dirty="0" smtClean="0"/>
              <a:t>Dev</a:t>
            </a:r>
            <a:r>
              <a:rPr lang="mr-IN" sz="2400" b="1" i="1" dirty="0"/>
              <a:t>–</a:t>
            </a:r>
            <a:r>
              <a:rPr lang="en-US" sz="2400" dirty="0" smtClean="0"/>
              <a:t> team, or </a:t>
            </a:r>
            <a:r>
              <a:rPr lang="mr-IN" sz="2400" b="1" i="1" dirty="0" smtClean="0"/>
              <a:t>–</a:t>
            </a:r>
            <a:r>
              <a:rPr lang="en-US" sz="2400" b="1" i="1" dirty="0" smtClean="0"/>
              <a:t>Ops</a:t>
            </a:r>
            <a:r>
              <a:rPr lang="en-US" sz="2400" dirty="0" smtClean="0"/>
              <a:t> team?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14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515" y="2196588"/>
            <a:ext cx="3494413" cy="1304829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Dev works to apply </a:t>
            </a:r>
            <a:r>
              <a:rPr lang="en-US" sz="2000" dirty="0" smtClean="0"/>
              <a:t>releases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/>
              <a:t>Dev </a:t>
            </a:r>
            <a:r>
              <a:rPr lang="en-US" sz="2000" dirty="0"/>
              <a:t>does not pay attention to </a:t>
            </a:r>
            <a:r>
              <a:rPr lang="en-US" sz="2000" dirty="0" err="1"/>
              <a:t>QoS</a:t>
            </a:r>
            <a:r>
              <a:rPr lang="en-US" sz="2000" dirty="0"/>
              <a:t> guarantees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0" y="0"/>
            <a:ext cx="7235969" cy="566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26" tIns="36505" rIns="71426" bIns="36505" numCol="1" anchor="t" anchorCtr="0" compatLnSpc="1">
            <a:prstTxWarp prst="textNoShape">
              <a:avLst/>
            </a:prstTxWarp>
            <a:spAutoFit/>
          </a:bodyPr>
          <a:lstStyle>
            <a:lvl1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dirty="0"/>
              <a:t>The problem: two disconnected groups</a:t>
            </a:r>
            <a:endParaRPr lang="en-US" sz="3200" kern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33</a:t>
            </a:fld>
            <a:endParaRPr lang="en-GB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355976" y="2196587"/>
            <a:ext cx="3600400" cy="13048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32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8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4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0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0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/>
              <a:t>Ops resists to releases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/>
              <a:t>Ops is aiming at </a:t>
            </a:r>
            <a:r>
              <a:rPr lang="en-US" sz="2000" dirty="0" err="1" smtClean="0"/>
              <a:t>guaranteering</a:t>
            </a:r>
            <a:r>
              <a:rPr lang="en-US" sz="2000" dirty="0" smtClean="0"/>
              <a:t> </a:t>
            </a:r>
            <a:r>
              <a:rPr lang="en-US" sz="2000" dirty="0" err="1" smtClean="0"/>
              <a:t>QoS</a:t>
            </a:r>
            <a:endParaRPr lang="en-US" sz="20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717879" y="4159459"/>
            <a:ext cx="5276193" cy="13048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32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8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4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0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2000" kern="1200">
                <a:solidFill>
                  <a:srgbClr val="002060"/>
                </a:solidFill>
                <a:latin typeface="+mn-lt"/>
                <a:ea typeface="+mn-ea"/>
                <a:cs typeface="Times New Roman" pitchFamily="18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/>
              <a:t>Changes are fundamental for the business!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err="1" smtClean="0"/>
              <a:t>QoS</a:t>
            </a:r>
            <a:r>
              <a:rPr lang="en-US" sz="2000" dirty="0" smtClean="0"/>
              <a:t> guarantees are needed too!</a:t>
            </a:r>
          </a:p>
        </p:txBody>
      </p:sp>
    </p:spTree>
    <p:extLst>
      <p:ext uri="{BB962C8B-B14F-4D97-AF65-F5344CB8AC3E}">
        <p14:creationId xmlns:p14="http://schemas.microsoft.com/office/powerpoint/2010/main" val="2081096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626" y="971031"/>
            <a:ext cx="8208912" cy="478270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dirty="0" smtClean="0"/>
              <a:t>What is it: </a:t>
            </a:r>
            <a:r>
              <a:rPr lang="en-US" sz="2400" dirty="0" smtClean="0"/>
              <a:t>“Practices or tools that bridge </a:t>
            </a:r>
            <a:r>
              <a:rPr lang="en-US" sz="2400" dirty="0"/>
              <a:t>the gap between </a:t>
            </a:r>
            <a:r>
              <a:rPr lang="en-US" sz="2400" dirty="0" smtClean="0"/>
              <a:t>development </a:t>
            </a:r>
            <a:r>
              <a:rPr lang="en-US" sz="2400" dirty="0"/>
              <a:t>and </a:t>
            </a:r>
            <a:r>
              <a:rPr lang="en-US" sz="2400" dirty="0" smtClean="0"/>
              <a:t>operations”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 smtClean="0"/>
              <a:t>Goal:</a:t>
            </a:r>
            <a:r>
              <a:rPr lang="en-US" sz="2400" dirty="0" smtClean="0"/>
              <a:t> Creates </a:t>
            </a:r>
            <a:r>
              <a:rPr lang="en-US" sz="2400" dirty="0"/>
              <a:t>a collaborative mindset where a single team performs Dev and Ops</a:t>
            </a:r>
          </a:p>
          <a:p>
            <a:pPr marL="346075" lvl="1" indent="0">
              <a:buNone/>
            </a:pPr>
            <a:r>
              <a:rPr lang="en-US" sz="2000" dirty="0" smtClean="0">
                <a:sym typeface="Wingdings"/>
              </a:rPr>
              <a:t></a:t>
            </a:r>
            <a:r>
              <a:rPr lang="en-US" sz="2000" dirty="0" smtClean="0"/>
              <a:t>the </a:t>
            </a:r>
            <a:r>
              <a:rPr lang="en-US" sz="2000" dirty="0"/>
              <a:t>team </a:t>
            </a:r>
            <a:r>
              <a:rPr lang="en-US" sz="2000" b="1" dirty="0" smtClean="0"/>
              <a:t>must </a:t>
            </a:r>
            <a:r>
              <a:rPr lang="en-US" sz="2000" dirty="0" smtClean="0"/>
              <a:t>contain </a:t>
            </a:r>
            <a:r>
              <a:rPr lang="en-US" sz="2000" dirty="0"/>
              <a:t>differentiated </a:t>
            </a:r>
            <a:r>
              <a:rPr lang="en-US" sz="2000" dirty="0" smtClean="0"/>
              <a:t>competences, background, responsibilities, understanding, etc.</a:t>
            </a:r>
          </a:p>
          <a:p>
            <a:pPr marL="346075" lvl="1" indent="0"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 smtClean="0"/>
              <a:t>Requires:</a:t>
            </a:r>
            <a:endParaRPr lang="en-US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Culture management;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Automation tools;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Organisational as much as technical metrics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Continuous sharing artifacts, procedures, languages, approaches</a:t>
            </a:r>
            <a:r>
              <a:rPr lang="mr-IN" sz="2000" dirty="0" smtClean="0"/>
              <a:t>…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179512" y="260648"/>
            <a:ext cx="7235969" cy="566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26" tIns="36505" rIns="71426" bIns="36505" numCol="1" anchor="t" anchorCtr="0" compatLnSpc="1">
            <a:prstTxWarp prst="textNoShape">
              <a:avLst/>
            </a:prstTxWarp>
            <a:spAutoFit/>
          </a:bodyPr>
          <a:lstStyle>
            <a:lvl1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dirty="0"/>
              <a:t>DevOps</a:t>
            </a:r>
            <a:endParaRPr lang="en-US" sz="3200" kern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8516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AutoShape 2"/>
          <p:cNvSpPr>
            <a:spLocks noChangeAspect="1" noChangeArrowheads="1"/>
          </p:cNvSpPr>
          <p:nvPr/>
        </p:nvSpPr>
        <p:spPr bwMode="auto">
          <a:xfrm>
            <a:off x="857251" y="1590"/>
            <a:ext cx="3572" cy="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n"/>
              <a:defRPr sz="16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buFont typeface="Book Antiqua" panose="02040602050305030304" pitchFamily="18" charset="0"/>
              <a:buChar char="•"/>
              <a:defRPr sz="16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buFont typeface="Book Antiqua" panose="02040602050305030304" pitchFamily="18" charset="0"/>
              <a:buChar char="–"/>
              <a:defRPr sz="16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buFont typeface="Book Antiqua" panose="02040602050305030304" pitchFamily="18" charset="0"/>
              <a:buChar char="–"/>
              <a:defRPr sz="16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buFont typeface="Book Antiqua" panose="02040602050305030304" pitchFamily="18" charset="0"/>
              <a:buChar char="–"/>
              <a:defRPr sz="16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Font typeface="Book Antiqua" panose="02040602050305030304" pitchFamily="18" charset="0"/>
              <a:buChar char="–"/>
              <a:defRPr sz="16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Font typeface="Book Antiqua" panose="02040602050305030304" pitchFamily="18" charset="0"/>
              <a:buChar char="–"/>
              <a:defRPr sz="16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Font typeface="Book Antiqua" panose="02040602050305030304" pitchFamily="18" charset="0"/>
              <a:buChar char="–"/>
              <a:defRPr sz="16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Font typeface="Book Antiqua" panose="02040602050305030304" pitchFamily="18" charset="0"/>
              <a:buChar char="–"/>
              <a:defRPr sz="1600">
                <a:solidFill>
                  <a:schemeClr val="tx1"/>
                </a:solidFill>
                <a:latin typeface="Book Antiqua" panose="0204060205030503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it-IT" sz="2000">
              <a:solidFill>
                <a:srgbClr val="000000"/>
              </a:solidFill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3125416" y="993686"/>
            <a:ext cx="2376264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sz="1800" b="1" i="1" u="sng" dirty="0">
                <a:solidFill>
                  <a:srgbClr val="000000"/>
                </a:solidFill>
              </a:rPr>
              <a:t>Unified Processes</a:t>
            </a:r>
            <a:endParaRPr lang="en-US" sz="1800" i="1" dirty="0">
              <a:solidFill>
                <a:srgbClr val="000000"/>
              </a:solidFill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sz="1800" b="1" i="1" u="sng" dirty="0">
                <a:solidFill>
                  <a:srgbClr val="000000"/>
                </a:solidFill>
              </a:rPr>
              <a:t>Unified tooling</a:t>
            </a:r>
          </a:p>
        </p:txBody>
      </p:sp>
      <p:sp>
        <p:nvSpPr>
          <p:cNvPr id="42" name="Title 1"/>
          <p:cNvSpPr txBox="1">
            <a:spLocks/>
          </p:cNvSpPr>
          <p:nvPr/>
        </p:nvSpPr>
        <p:spPr bwMode="auto">
          <a:xfrm>
            <a:off x="120453" y="179601"/>
            <a:ext cx="7235969" cy="566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26" tIns="36505" rIns="71426" bIns="36505" numCol="1" anchor="t" anchorCtr="0" compatLnSpc="1">
            <a:prstTxWarp prst="textNoShape">
              <a:avLst/>
            </a:prstTxWarp>
            <a:spAutoFit/>
          </a:bodyPr>
          <a:lstStyle>
            <a:lvl1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dirty="0" smtClean="0"/>
              <a:t>DevOps Need 1: Process Alignment!</a:t>
            </a:r>
            <a:endParaRPr lang="en-US" sz="3200" kern="0" dirty="0"/>
          </a:p>
        </p:txBody>
      </p:sp>
      <p:grpSp>
        <p:nvGrpSpPr>
          <p:cNvPr id="54" name="Group 53"/>
          <p:cNvGrpSpPr/>
          <p:nvPr/>
        </p:nvGrpSpPr>
        <p:grpSpPr>
          <a:xfrm>
            <a:off x="1049658" y="1670630"/>
            <a:ext cx="8073723" cy="4464496"/>
            <a:chOff x="2381054" y="1427017"/>
            <a:chExt cx="6888768" cy="3899856"/>
          </a:xfrm>
        </p:grpSpPr>
        <p:sp>
          <p:nvSpPr>
            <p:cNvPr id="56" name="Freccia a destra 4"/>
            <p:cNvSpPr/>
            <p:nvPr/>
          </p:nvSpPr>
          <p:spPr bwMode="auto">
            <a:xfrm>
              <a:off x="5719196" y="1948310"/>
              <a:ext cx="623136" cy="757862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57" name="Rettangolo 6"/>
            <p:cNvSpPr>
              <a:spLocks noChangeAspect="1"/>
            </p:cNvSpPr>
            <p:nvPr/>
          </p:nvSpPr>
          <p:spPr bwMode="auto">
            <a:xfrm>
              <a:off x="2778347" y="1773331"/>
              <a:ext cx="2055263" cy="952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1D6064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58" name="Rettangolo 32"/>
            <p:cNvSpPr>
              <a:spLocks noChangeAspect="1"/>
            </p:cNvSpPr>
            <p:nvPr/>
          </p:nvSpPr>
          <p:spPr bwMode="auto">
            <a:xfrm>
              <a:off x="4833610" y="1773330"/>
              <a:ext cx="2380199" cy="952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1D6064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59" name="Rettangolo 43"/>
            <p:cNvSpPr>
              <a:spLocks noChangeAspect="1"/>
            </p:cNvSpPr>
            <p:nvPr/>
          </p:nvSpPr>
          <p:spPr bwMode="auto">
            <a:xfrm>
              <a:off x="7213808" y="1773330"/>
              <a:ext cx="2056014" cy="95297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1D6064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60" name="CasellaDiTesto 21"/>
            <p:cNvSpPr txBox="1"/>
            <p:nvPr/>
          </p:nvSpPr>
          <p:spPr>
            <a:xfrm>
              <a:off x="3271321" y="2458911"/>
              <a:ext cx="1069315" cy="26885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i="1" dirty="0" smtClean="0">
                  <a:solidFill>
                    <a:srgbClr val="000000"/>
                  </a:solidFill>
                </a:rPr>
                <a:t>Development</a:t>
              </a:r>
              <a:endParaRPr lang="en-US" sz="1400" i="1" dirty="0">
                <a:solidFill>
                  <a:srgbClr val="000000"/>
                </a:solidFill>
              </a:endParaRPr>
            </a:p>
          </p:txBody>
        </p:sp>
        <p:sp>
          <p:nvSpPr>
            <p:cNvPr id="61" name="CasellaDiTesto 50"/>
            <p:cNvSpPr txBox="1"/>
            <p:nvPr/>
          </p:nvSpPr>
          <p:spPr>
            <a:xfrm>
              <a:off x="7707157" y="2442440"/>
              <a:ext cx="12340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it-IT" sz="1400" i="1" dirty="0">
                  <a:solidFill>
                    <a:srgbClr val="000000"/>
                  </a:solidFill>
                </a:rPr>
                <a:t>Production</a:t>
              </a:r>
            </a:p>
          </p:txBody>
        </p:sp>
        <p:grpSp>
          <p:nvGrpSpPr>
            <p:cNvPr id="62" name="Gruppo 9"/>
            <p:cNvGrpSpPr>
              <a:grpSpLocks noChangeAspect="1"/>
            </p:cNvGrpSpPr>
            <p:nvPr/>
          </p:nvGrpSpPr>
          <p:grpSpPr>
            <a:xfrm>
              <a:off x="4117665" y="1901047"/>
              <a:ext cx="1520703" cy="550669"/>
              <a:chOff x="2123101" y="2904312"/>
              <a:chExt cx="1807780" cy="626183"/>
            </a:xfrm>
          </p:grpSpPr>
          <p:sp>
            <p:nvSpPr>
              <p:cNvPr id="91" name="Rettangolo 2"/>
              <p:cNvSpPr/>
              <p:nvPr/>
            </p:nvSpPr>
            <p:spPr bwMode="auto">
              <a:xfrm>
                <a:off x="2123101" y="3271655"/>
                <a:ext cx="1791141" cy="258840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rgbClr val="1D606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71438" tIns="36512" rIns="71438" bIns="36512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>
                  <a:buClr>
                    <a:srgbClr val="000000"/>
                  </a:buClr>
                </a:pPr>
                <a:r>
                  <a:rPr lang="it-IT" sz="1000" b="1" dirty="0">
                    <a:solidFill>
                      <a:srgbClr val="000000"/>
                    </a:solidFill>
                  </a:rPr>
                  <a:t>Tools</a:t>
                </a:r>
                <a:endParaRPr lang="it-IT" sz="10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" name="Rettangolo 1"/>
              <p:cNvSpPr/>
              <p:nvPr/>
            </p:nvSpPr>
            <p:spPr bwMode="auto">
              <a:xfrm>
                <a:off x="2123101" y="2904312"/>
                <a:ext cx="1807780" cy="293838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71438" tIns="36512" rIns="71438" bIns="36512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>
                  <a:buClr>
                    <a:srgbClr val="000000"/>
                  </a:buClr>
                </a:pPr>
                <a:r>
                  <a:rPr lang="it-IT" sz="1200" b="1" dirty="0">
                    <a:solidFill>
                      <a:srgbClr val="FFFFFF"/>
                    </a:solidFill>
                  </a:rPr>
                  <a:t>Development</a:t>
                </a:r>
              </a:p>
            </p:txBody>
          </p:sp>
        </p:grpSp>
        <p:grpSp>
          <p:nvGrpSpPr>
            <p:cNvPr id="63" name="Gruppo 10"/>
            <p:cNvGrpSpPr/>
            <p:nvPr/>
          </p:nvGrpSpPr>
          <p:grpSpPr>
            <a:xfrm>
              <a:off x="6410445" y="1895028"/>
              <a:ext cx="1606726" cy="538105"/>
              <a:chOff x="6073771" y="2785864"/>
              <a:chExt cx="1814212" cy="658224"/>
            </a:xfrm>
          </p:grpSpPr>
          <p:sp>
            <p:nvSpPr>
              <p:cNvPr id="89" name="Rettangolo 25"/>
              <p:cNvSpPr/>
              <p:nvPr/>
            </p:nvSpPr>
            <p:spPr bwMode="auto">
              <a:xfrm>
                <a:off x="6073771" y="3165651"/>
                <a:ext cx="1807780" cy="278437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rgbClr val="1D606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71438" tIns="36512" rIns="71438" bIns="36512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>
                  <a:buClr>
                    <a:srgbClr val="000000"/>
                  </a:buClr>
                </a:pPr>
                <a:r>
                  <a:rPr lang="it-IT" sz="1000" b="1" dirty="0">
                    <a:solidFill>
                      <a:srgbClr val="000000"/>
                    </a:solidFill>
                  </a:rPr>
                  <a:t>Tools</a:t>
                </a:r>
              </a:p>
            </p:txBody>
          </p:sp>
          <p:sp>
            <p:nvSpPr>
              <p:cNvPr id="90" name="Rettangolo 23"/>
              <p:cNvSpPr/>
              <p:nvPr/>
            </p:nvSpPr>
            <p:spPr bwMode="auto">
              <a:xfrm>
                <a:off x="6080203" y="2785864"/>
                <a:ext cx="1807780" cy="316085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71438" tIns="36512" rIns="71438" bIns="36512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>
                  <a:buClr>
                    <a:srgbClr val="000000"/>
                  </a:buClr>
                </a:pPr>
                <a:r>
                  <a:rPr lang="it-IT" sz="1200" b="1" dirty="0">
                    <a:solidFill>
                      <a:srgbClr val="FFFFFF"/>
                    </a:solidFill>
                  </a:rPr>
                  <a:t>IT Operations</a:t>
                </a:r>
              </a:p>
            </p:txBody>
          </p:sp>
        </p:grpSp>
        <p:sp>
          <p:nvSpPr>
            <p:cNvPr id="64" name="CasellaDiTesto 49"/>
            <p:cNvSpPr txBox="1"/>
            <p:nvPr/>
          </p:nvSpPr>
          <p:spPr>
            <a:xfrm>
              <a:off x="5496107" y="2436076"/>
              <a:ext cx="106931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it-IT" sz="1400" i="1" dirty="0">
                  <a:solidFill>
                    <a:srgbClr val="000000"/>
                  </a:solidFill>
                </a:rPr>
                <a:t>Test</a:t>
              </a:r>
            </a:p>
          </p:txBody>
        </p:sp>
        <p:grpSp>
          <p:nvGrpSpPr>
            <p:cNvPr id="65" name="Gruppo 15"/>
            <p:cNvGrpSpPr/>
            <p:nvPr/>
          </p:nvGrpSpPr>
          <p:grpSpPr>
            <a:xfrm>
              <a:off x="2381054" y="1427017"/>
              <a:ext cx="726278" cy="576000"/>
              <a:chOff x="511776" y="1984197"/>
              <a:chExt cx="726278" cy="576000"/>
            </a:xfrm>
          </p:grpSpPr>
          <p:sp>
            <p:nvSpPr>
              <p:cNvPr id="87" name="Ovale 24"/>
              <p:cNvSpPr/>
              <p:nvPr/>
            </p:nvSpPr>
            <p:spPr>
              <a:xfrm>
                <a:off x="586034" y="1984197"/>
                <a:ext cx="576000" cy="576000"/>
              </a:xfrm>
              <a:prstGeom prst="ellipse">
                <a:avLst/>
              </a:prstGeom>
              <a:solidFill>
                <a:srgbClr val="1D6064"/>
              </a:solidFill>
              <a:ln>
                <a:solidFill>
                  <a:srgbClr val="1D6064"/>
                </a:solidFill>
              </a:ln>
            </p:spPr>
            <p:style>
              <a:lnRef idx="1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algn="ctr"/>
                <a:endParaRPr lang="it-IT" sz="7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88" name="CasellaDiTesto 54"/>
              <p:cNvSpPr txBox="1"/>
              <p:nvPr/>
            </p:nvSpPr>
            <p:spPr>
              <a:xfrm>
                <a:off x="511776" y="2078888"/>
                <a:ext cx="72627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b="1" dirty="0">
                    <a:solidFill>
                      <a:srgbClr val="FFFFFF"/>
                    </a:solidFill>
                  </a:rPr>
                  <a:t>Before</a:t>
                </a:r>
              </a:p>
              <a:p>
                <a:pPr algn="ctr"/>
                <a:r>
                  <a:rPr lang="en-US" sz="1000" b="1" dirty="0" err="1">
                    <a:solidFill>
                      <a:srgbClr val="FFFFFF"/>
                    </a:solidFill>
                  </a:rPr>
                  <a:t>DevOps</a:t>
                </a:r>
                <a:endParaRPr lang="en-US" sz="1000" b="1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66" name="Freccia a destra 26"/>
            <p:cNvSpPr/>
            <p:nvPr/>
          </p:nvSpPr>
          <p:spPr bwMode="auto">
            <a:xfrm>
              <a:off x="5719195" y="1901297"/>
              <a:ext cx="623136" cy="272218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67" name="Freccia in giù 5"/>
            <p:cNvSpPr/>
            <p:nvPr/>
          </p:nvSpPr>
          <p:spPr bwMode="auto">
            <a:xfrm>
              <a:off x="5004236" y="2967062"/>
              <a:ext cx="2016000" cy="484825"/>
            </a:xfrm>
            <a:prstGeom prst="downArrow">
              <a:avLst>
                <a:gd name="adj1" fmla="val 50000"/>
                <a:gd name="adj2" fmla="val 43750"/>
              </a:avLst>
            </a:prstGeom>
            <a:solidFill>
              <a:schemeClr val="accent1"/>
            </a:solidFill>
            <a:ln w="9525" cap="flat" cmpd="sng" algn="ctr">
              <a:solidFill>
                <a:srgbClr val="1D6064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68" name="CasellaDiTesto 13"/>
            <p:cNvSpPr txBox="1"/>
            <p:nvPr/>
          </p:nvSpPr>
          <p:spPr>
            <a:xfrm>
              <a:off x="4236542" y="3364498"/>
              <a:ext cx="3427916" cy="268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>
                  <a:solidFill>
                    <a:srgbClr val="000000"/>
                  </a:solidFill>
                </a:rPr>
                <a:t>«</a:t>
              </a:r>
              <a:r>
                <a:rPr lang="en-US" sz="1400" i="1" dirty="0" err="1">
                  <a:solidFill>
                    <a:srgbClr val="000000"/>
                  </a:solidFill>
                </a:rPr>
                <a:t>Devs</a:t>
              </a:r>
              <a:r>
                <a:rPr lang="en-US" sz="1400" dirty="0">
                  <a:solidFill>
                    <a:srgbClr val="000000"/>
                  </a:solidFill>
                </a:rPr>
                <a:t> have to walk in </a:t>
              </a:r>
              <a:r>
                <a:rPr lang="en-US" sz="1400" i="1" dirty="0">
                  <a:solidFill>
                    <a:srgbClr val="000000"/>
                  </a:solidFill>
                </a:rPr>
                <a:t>Ops</a:t>
              </a:r>
              <a:r>
                <a:rPr lang="en-US" sz="1400" dirty="0">
                  <a:solidFill>
                    <a:srgbClr val="000000"/>
                  </a:solidFill>
                </a:rPr>
                <a:t> </a:t>
              </a:r>
              <a:r>
                <a:rPr lang="en-US" sz="1400" dirty="0" smtClean="0">
                  <a:solidFill>
                    <a:srgbClr val="000000"/>
                  </a:solidFill>
                </a:rPr>
                <a:t>shoes and </a:t>
              </a:r>
              <a:r>
                <a:rPr lang="en-US" sz="1400" dirty="0" err="1" smtClean="0">
                  <a:solidFill>
                    <a:srgbClr val="000000"/>
                  </a:solidFill>
                </a:rPr>
                <a:t>viceversa</a:t>
              </a:r>
              <a:r>
                <a:rPr lang="en-US" sz="1400" dirty="0" smtClean="0">
                  <a:solidFill>
                    <a:srgbClr val="000000"/>
                  </a:solidFill>
                </a:rPr>
                <a:t>»</a:t>
              </a:r>
              <a:endParaRPr lang="en-US" sz="1400" dirty="0">
                <a:solidFill>
                  <a:srgbClr val="000000"/>
                </a:solidFill>
              </a:endParaRPr>
            </a:p>
          </p:txBody>
        </p:sp>
        <p:sp>
          <p:nvSpPr>
            <p:cNvPr id="70" name="Freccia a destra 30"/>
            <p:cNvSpPr/>
            <p:nvPr/>
          </p:nvSpPr>
          <p:spPr bwMode="auto">
            <a:xfrm>
              <a:off x="5719411" y="4268728"/>
              <a:ext cx="623098" cy="757862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71" name="Rettangolo 31"/>
            <p:cNvSpPr>
              <a:spLocks noChangeAspect="1"/>
            </p:cNvSpPr>
            <p:nvPr/>
          </p:nvSpPr>
          <p:spPr bwMode="auto">
            <a:xfrm>
              <a:off x="2778739" y="3793470"/>
              <a:ext cx="2055139" cy="126863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1D6064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72" name="Rettangolo 33"/>
            <p:cNvSpPr>
              <a:spLocks noChangeAspect="1"/>
            </p:cNvSpPr>
            <p:nvPr/>
          </p:nvSpPr>
          <p:spPr bwMode="auto">
            <a:xfrm>
              <a:off x="4833878" y="3793468"/>
              <a:ext cx="2380055" cy="126864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1D6064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73" name="Rettangolo 34"/>
            <p:cNvSpPr>
              <a:spLocks noChangeAspect="1"/>
            </p:cNvSpPr>
            <p:nvPr/>
          </p:nvSpPr>
          <p:spPr bwMode="auto">
            <a:xfrm>
              <a:off x="7213934" y="3793470"/>
              <a:ext cx="2037445" cy="126863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1D6064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>
                <a:solidFill>
                  <a:srgbClr val="000000"/>
                </a:solidFill>
              </a:endParaRPr>
            </a:p>
          </p:txBody>
        </p:sp>
        <p:sp>
          <p:nvSpPr>
            <p:cNvPr id="74" name="CasellaDiTesto 35"/>
            <p:cNvSpPr txBox="1"/>
            <p:nvPr/>
          </p:nvSpPr>
          <p:spPr>
            <a:xfrm>
              <a:off x="3271682" y="4779446"/>
              <a:ext cx="1069250" cy="26885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i="1" dirty="0" smtClean="0">
                  <a:solidFill>
                    <a:srgbClr val="000000"/>
                  </a:solidFill>
                </a:rPr>
                <a:t>Development</a:t>
              </a:r>
              <a:endParaRPr lang="en-US" sz="1400" i="1" dirty="0">
                <a:solidFill>
                  <a:srgbClr val="000000"/>
                </a:solidFill>
              </a:endParaRPr>
            </a:p>
          </p:txBody>
        </p:sp>
        <p:sp>
          <p:nvSpPr>
            <p:cNvPr id="75" name="CasellaDiTesto 36"/>
            <p:cNvSpPr txBox="1"/>
            <p:nvPr/>
          </p:nvSpPr>
          <p:spPr>
            <a:xfrm>
              <a:off x="7707251" y="4751155"/>
              <a:ext cx="10692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it-IT" sz="1400" i="1" dirty="0">
                  <a:solidFill>
                    <a:srgbClr val="000000"/>
                  </a:solidFill>
                </a:rPr>
                <a:t>Production</a:t>
              </a:r>
            </a:p>
          </p:txBody>
        </p:sp>
        <p:grpSp>
          <p:nvGrpSpPr>
            <p:cNvPr id="76" name="Gruppo 37"/>
            <p:cNvGrpSpPr>
              <a:grpSpLocks noChangeAspect="1"/>
            </p:cNvGrpSpPr>
            <p:nvPr/>
          </p:nvGrpSpPr>
          <p:grpSpPr>
            <a:xfrm>
              <a:off x="4117972" y="4236274"/>
              <a:ext cx="3894921" cy="505217"/>
              <a:chOff x="2123097" y="2921161"/>
              <a:chExt cx="4630480" cy="574394"/>
            </a:xfrm>
          </p:grpSpPr>
          <p:sp>
            <p:nvSpPr>
              <p:cNvPr id="85" name="Rettangolo 47"/>
              <p:cNvSpPr/>
              <p:nvPr/>
            </p:nvSpPr>
            <p:spPr bwMode="auto">
              <a:xfrm>
                <a:off x="2123101" y="3236763"/>
                <a:ext cx="4628879" cy="258792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solidFill>
                  <a:srgbClr val="1D606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71438" tIns="36512" rIns="71438" bIns="36512" numCol="1" rtlCol="0" anchor="b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>
                  <a:buClr>
                    <a:srgbClr val="000000"/>
                  </a:buClr>
                </a:pPr>
                <a:r>
                  <a:rPr lang="it-IT" sz="1000" b="1" dirty="0">
                    <a:solidFill>
                      <a:srgbClr val="000000"/>
                    </a:solidFill>
                  </a:rPr>
                  <a:t>Tools</a:t>
                </a:r>
                <a:endParaRPr lang="it-IT" sz="10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" name="Rettangolo 48"/>
              <p:cNvSpPr/>
              <p:nvPr/>
            </p:nvSpPr>
            <p:spPr bwMode="auto">
              <a:xfrm>
                <a:off x="2123097" y="2921161"/>
                <a:ext cx="4630480" cy="293785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71438" tIns="36512" rIns="71438" bIns="36512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>
                  <a:buClr>
                    <a:srgbClr val="000000"/>
                  </a:buClr>
                </a:pPr>
                <a:r>
                  <a:rPr lang="it-IT" sz="1200" b="1" dirty="0">
                    <a:solidFill>
                      <a:srgbClr val="FFFFFF"/>
                    </a:solidFill>
                  </a:rPr>
                  <a:t>Development &amp; IT Operations</a:t>
                </a:r>
              </a:p>
            </p:txBody>
          </p:sp>
        </p:grpSp>
        <p:sp>
          <p:nvSpPr>
            <p:cNvPr id="77" name="CasellaDiTesto 39"/>
            <p:cNvSpPr txBox="1"/>
            <p:nvPr/>
          </p:nvSpPr>
          <p:spPr>
            <a:xfrm>
              <a:off x="5496334" y="4756612"/>
              <a:ext cx="10692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it-IT" sz="1400" i="1" dirty="0">
                  <a:solidFill>
                    <a:srgbClr val="000000"/>
                  </a:solidFill>
                </a:rPr>
                <a:t>Test</a:t>
              </a:r>
            </a:p>
          </p:txBody>
        </p:sp>
        <p:grpSp>
          <p:nvGrpSpPr>
            <p:cNvPr id="78" name="Gruppo 11"/>
            <p:cNvGrpSpPr/>
            <p:nvPr/>
          </p:nvGrpSpPr>
          <p:grpSpPr>
            <a:xfrm>
              <a:off x="2381054" y="3436712"/>
              <a:ext cx="726234" cy="576000"/>
              <a:chOff x="511776" y="3993892"/>
              <a:chExt cx="726234" cy="576000"/>
            </a:xfrm>
          </p:grpSpPr>
          <p:sp>
            <p:nvSpPr>
              <p:cNvPr id="83" name="Ovale 42"/>
              <p:cNvSpPr/>
              <p:nvPr/>
            </p:nvSpPr>
            <p:spPr>
              <a:xfrm>
                <a:off x="586444" y="3993892"/>
                <a:ext cx="576000" cy="576000"/>
              </a:xfrm>
              <a:prstGeom prst="ellipse">
                <a:avLst/>
              </a:prstGeom>
              <a:solidFill>
                <a:srgbClr val="1D6064"/>
              </a:solidFill>
              <a:ln>
                <a:solidFill>
                  <a:srgbClr val="1D6064"/>
                </a:solidFill>
              </a:ln>
            </p:spPr>
            <p:style>
              <a:lnRef idx="1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pPr algn="ctr"/>
                <a:endParaRPr lang="it-IT" sz="7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84" name="CasellaDiTesto 44"/>
              <p:cNvSpPr txBox="1"/>
              <p:nvPr/>
            </p:nvSpPr>
            <p:spPr>
              <a:xfrm>
                <a:off x="511776" y="4157191"/>
                <a:ext cx="72623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000" b="1" dirty="0" err="1">
                    <a:solidFill>
                      <a:srgbClr val="FFFFFF"/>
                    </a:solidFill>
                  </a:rPr>
                  <a:t>DevOps</a:t>
                </a:r>
                <a:endParaRPr lang="it-IT" sz="1000" b="1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79" name="Rettangolo 7"/>
            <p:cNvSpPr/>
            <p:nvPr/>
          </p:nvSpPr>
          <p:spPr bwMode="auto">
            <a:xfrm>
              <a:off x="2778739" y="5065097"/>
              <a:ext cx="2055139" cy="258403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 eaLnBrk="0" hangingPunct="0">
                <a:buClr>
                  <a:srgbClr val="000000"/>
                </a:buClr>
              </a:pPr>
              <a:r>
                <a:rPr lang="en-US" sz="1200" b="1" i="1" dirty="0">
                  <a:solidFill>
                    <a:srgbClr val="FFFFFF"/>
                  </a:solidFill>
                </a:rPr>
                <a:t>Collaborative Development</a:t>
              </a:r>
            </a:p>
          </p:txBody>
        </p:sp>
        <p:sp>
          <p:nvSpPr>
            <p:cNvPr id="80" name="Rettangolo 51"/>
            <p:cNvSpPr/>
            <p:nvPr/>
          </p:nvSpPr>
          <p:spPr bwMode="auto">
            <a:xfrm>
              <a:off x="4850050" y="5068470"/>
              <a:ext cx="2363883" cy="258403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 eaLnBrk="0" hangingPunct="0">
                <a:buClr>
                  <a:srgbClr val="000000"/>
                </a:buClr>
              </a:pPr>
              <a:r>
                <a:rPr lang="en-US" sz="1200" b="1" i="1" dirty="0">
                  <a:solidFill>
                    <a:srgbClr val="FFFFFF"/>
                  </a:solidFill>
                </a:rPr>
                <a:t>Continuous Testing</a:t>
              </a:r>
            </a:p>
          </p:txBody>
        </p:sp>
        <p:sp>
          <p:nvSpPr>
            <p:cNvPr id="81" name="Rettangolo 52"/>
            <p:cNvSpPr/>
            <p:nvPr/>
          </p:nvSpPr>
          <p:spPr bwMode="auto">
            <a:xfrm>
              <a:off x="7238728" y="5081630"/>
              <a:ext cx="2016000" cy="225722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 eaLnBrk="0" hangingPunct="0">
                <a:buClr>
                  <a:srgbClr val="000000"/>
                </a:buClr>
              </a:pPr>
              <a:r>
                <a:rPr lang="en-US" sz="1200" b="1" i="1" dirty="0">
                  <a:solidFill>
                    <a:srgbClr val="FFFFFF"/>
                  </a:solidFill>
                </a:rPr>
                <a:t>Continuous </a:t>
              </a:r>
              <a:r>
                <a:rPr lang="en-US" sz="1200" b="1" i="1" dirty="0" smtClean="0">
                  <a:solidFill>
                    <a:srgbClr val="FFFFFF"/>
                  </a:solidFill>
                </a:rPr>
                <a:t>Monitoring</a:t>
              </a:r>
              <a:endParaRPr lang="en-US" sz="1200" b="1" i="1" dirty="0">
                <a:solidFill>
                  <a:srgbClr val="FFFFFF"/>
                </a:solidFill>
              </a:endParaRPr>
            </a:p>
          </p:txBody>
        </p:sp>
        <p:sp>
          <p:nvSpPr>
            <p:cNvPr id="82" name="Rettangolo 8"/>
            <p:cNvSpPr/>
            <p:nvPr/>
          </p:nvSpPr>
          <p:spPr bwMode="auto">
            <a:xfrm>
              <a:off x="4117976" y="3970218"/>
              <a:ext cx="3893575" cy="258403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algn="ctr" eaLnBrk="0" hangingPunct="0">
                <a:buClr>
                  <a:srgbClr val="000000"/>
                </a:buClr>
              </a:pPr>
              <a:r>
                <a:rPr lang="it-IT" sz="1200" dirty="0">
                  <a:solidFill>
                    <a:srgbClr val="000000"/>
                  </a:solidFill>
                </a:rPr>
                <a:t>QA – </a:t>
              </a:r>
              <a:r>
                <a:rPr lang="it-IT" sz="1200" dirty="0" err="1">
                  <a:solidFill>
                    <a:srgbClr val="000000"/>
                  </a:solidFill>
                </a:rPr>
                <a:t>Quality</a:t>
              </a:r>
              <a:r>
                <a:rPr lang="it-IT" sz="1200" dirty="0">
                  <a:solidFill>
                    <a:srgbClr val="000000"/>
                  </a:solidFill>
                </a:rPr>
                <a:t> Assurance</a:t>
              </a: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35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14419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1"/>
          <p:cNvGrpSpPr/>
          <p:nvPr/>
        </p:nvGrpSpPr>
        <p:grpSpPr>
          <a:xfrm>
            <a:off x="1784311" y="1963112"/>
            <a:ext cx="5337668" cy="3514849"/>
            <a:chOff x="2996662" y="2004876"/>
            <a:chExt cx="5881728" cy="2904834"/>
          </a:xfrm>
        </p:grpSpPr>
        <p:sp>
          <p:nvSpPr>
            <p:cNvPr id="4" name="Rettangolo 1"/>
            <p:cNvSpPr>
              <a:spLocks noChangeAspect="1"/>
            </p:cNvSpPr>
            <p:nvPr/>
          </p:nvSpPr>
          <p:spPr bwMode="auto">
            <a:xfrm>
              <a:off x="2996663" y="2004876"/>
              <a:ext cx="2938941" cy="145241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 sz="3200"/>
            </a:p>
          </p:txBody>
        </p:sp>
        <p:sp>
          <p:nvSpPr>
            <p:cNvPr id="5" name="Rettangolo 29"/>
            <p:cNvSpPr>
              <a:spLocks noChangeAspect="1"/>
            </p:cNvSpPr>
            <p:nvPr/>
          </p:nvSpPr>
          <p:spPr bwMode="auto">
            <a:xfrm>
              <a:off x="5939449" y="2004876"/>
              <a:ext cx="2938941" cy="145241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 sz="3200">
                <a:solidFill>
                  <a:srgbClr val="000000"/>
                </a:solidFill>
              </a:endParaRPr>
            </a:p>
          </p:txBody>
        </p:sp>
        <p:sp>
          <p:nvSpPr>
            <p:cNvPr id="6" name="Rettangolo 30"/>
            <p:cNvSpPr>
              <a:spLocks noChangeAspect="1"/>
            </p:cNvSpPr>
            <p:nvPr/>
          </p:nvSpPr>
          <p:spPr bwMode="auto">
            <a:xfrm>
              <a:off x="2996662" y="3457292"/>
              <a:ext cx="2938944" cy="145241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 sz="3200">
                <a:solidFill>
                  <a:srgbClr val="000000"/>
                </a:solidFill>
              </a:endParaRPr>
            </a:p>
          </p:txBody>
        </p:sp>
        <p:sp>
          <p:nvSpPr>
            <p:cNvPr id="7" name="Rettangolo 31"/>
            <p:cNvSpPr>
              <a:spLocks noChangeAspect="1"/>
            </p:cNvSpPr>
            <p:nvPr/>
          </p:nvSpPr>
          <p:spPr bwMode="auto">
            <a:xfrm>
              <a:off x="5939456" y="3457298"/>
              <a:ext cx="2938916" cy="14524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 sz="3200">
                <a:solidFill>
                  <a:srgbClr val="000000"/>
                </a:solidFill>
              </a:endParaRPr>
            </a:p>
          </p:txBody>
        </p:sp>
        <p:sp>
          <p:nvSpPr>
            <p:cNvPr id="8" name="Ovale 2"/>
            <p:cNvSpPr>
              <a:spLocks noChangeAspect="1"/>
            </p:cNvSpPr>
            <p:nvPr/>
          </p:nvSpPr>
          <p:spPr bwMode="auto">
            <a:xfrm>
              <a:off x="5546714" y="3794241"/>
              <a:ext cx="485315" cy="523903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 sz="3200">
                <a:solidFill>
                  <a:srgbClr val="000000"/>
                </a:solidFill>
              </a:endParaRPr>
            </a:p>
          </p:txBody>
        </p:sp>
        <p:sp>
          <p:nvSpPr>
            <p:cNvPr id="9" name="Ovale 33"/>
            <p:cNvSpPr>
              <a:spLocks noChangeAspect="1"/>
            </p:cNvSpPr>
            <p:nvPr/>
          </p:nvSpPr>
          <p:spPr bwMode="auto">
            <a:xfrm>
              <a:off x="6884799" y="3295316"/>
              <a:ext cx="485315" cy="523903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 sz="3200">
                <a:solidFill>
                  <a:srgbClr val="000000"/>
                </a:solidFill>
              </a:endParaRPr>
            </a:p>
          </p:txBody>
        </p:sp>
        <p:sp>
          <p:nvSpPr>
            <p:cNvPr id="10" name="Ovale 34"/>
            <p:cNvSpPr>
              <a:spLocks noChangeAspect="1"/>
            </p:cNvSpPr>
            <p:nvPr/>
          </p:nvSpPr>
          <p:spPr bwMode="auto">
            <a:xfrm>
              <a:off x="5801246" y="2620955"/>
              <a:ext cx="485315" cy="523903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 sz="3200">
                <a:solidFill>
                  <a:srgbClr val="000000"/>
                </a:solidFill>
              </a:endParaRPr>
            </a:p>
          </p:txBody>
        </p:sp>
        <p:sp>
          <p:nvSpPr>
            <p:cNvPr id="11" name="Ovale 36"/>
            <p:cNvSpPr>
              <a:spLocks noChangeAspect="1"/>
            </p:cNvSpPr>
            <p:nvPr/>
          </p:nvSpPr>
          <p:spPr bwMode="auto">
            <a:xfrm>
              <a:off x="4536562" y="3041595"/>
              <a:ext cx="485315" cy="523903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hangingPunct="0">
                <a:buClr>
                  <a:srgbClr val="000000"/>
                </a:buClr>
                <a:buFont typeface="Wingdings" pitchFamily="2" charset="2"/>
                <a:buChar char="n"/>
              </a:pPr>
              <a:endParaRPr lang="it-IT" sz="3200">
                <a:solidFill>
                  <a:srgbClr val="000000"/>
                </a:solidFill>
              </a:endParaRPr>
            </a:p>
          </p:txBody>
        </p:sp>
        <p:sp>
          <p:nvSpPr>
            <p:cNvPr id="12" name="CasellaDiTesto 6"/>
            <p:cNvSpPr txBox="1"/>
            <p:nvPr/>
          </p:nvSpPr>
          <p:spPr>
            <a:xfrm>
              <a:off x="3107268" y="2193190"/>
              <a:ext cx="2619219" cy="76308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it-IT" dirty="0" smtClean="0"/>
                <a:t>Development </a:t>
              </a:r>
              <a:r>
                <a:rPr lang="it-IT" dirty="0"/>
                <a:t>and test  on production-like environment</a:t>
              </a:r>
            </a:p>
          </p:txBody>
        </p:sp>
        <p:sp>
          <p:nvSpPr>
            <p:cNvPr id="13" name="CasellaDiTesto 39"/>
            <p:cNvSpPr txBox="1"/>
            <p:nvPr/>
          </p:nvSpPr>
          <p:spPr>
            <a:xfrm>
              <a:off x="6199685" y="2264291"/>
              <a:ext cx="2417524" cy="76308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Accelerated </a:t>
              </a:r>
              <a:r>
                <a:rPr lang="en-US" dirty="0">
                  <a:solidFill>
                    <a:srgbClr val="000000"/>
                  </a:solidFill>
                </a:rPr>
                <a:t>deploy  using proper processes and tools</a:t>
              </a:r>
            </a:p>
          </p:txBody>
        </p:sp>
        <p:sp>
          <p:nvSpPr>
            <p:cNvPr id="14" name="CasellaDiTesto 40"/>
            <p:cNvSpPr txBox="1"/>
            <p:nvPr/>
          </p:nvSpPr>
          <p:spPr>
            <a:xfrm>
              <a:off x="6137595" y="3963512"/>
              <a:ext cx="2538894" cy="53415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 smtClean="0"/>
                <a:t>Continuous </a:t>
              </a:r>
              <a:r>
                <a:rPr lang="en-US" dirty="0"/>
                <a:t>validation of operation quality</a:t>
              </a:r>
            </a:p>
          </p:txBody>
        </p:sp>
        <p:sp>
          <p:nvSpPr>
            <p:cNvPr id="15" name="CasellaDiTesto 41"/>
            <p:cNvSpPr txBox="1"/>
            <p:nvPr/>
          </p:nvSpPr>
          <p:spPr>
            <a:xfrm>
              <a:off x="3287894" y="3857517"/>
              <a:ext cx="2123348" cy="76308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Continuous </a:t>
              </a:r>
              <a:r>
                <a:rPr lang="en-US" dirty="0">
                  <a:solidFill>
                    <a:srgbClr val="000000"/>
                  </a:solidFill>
                </a:rPr>
                <a:t>collaboration and feedback</a:t>
              </a:r>
            </a:p>
          </p:txBody>
        </p:sp>
      </p:grpSp>
      <p:sp>
        <p:nvSpPr>
          <p:cNvPr id="3" name="Ovale 2"/>
          <p:cNvSpPr/>
          <p:nvPr/>
        </p:nvSpPr>
        <p:spPr bwMode="auto">
          <a:xfrm>
            <a:off x="1646725" y="1745045"/>
            <a:ext cx="291646" cy="363364"/>
          </a:xfrm>
          <a:prstGeom prst="ellipse">
            <a:avLst/>
          </a:prstGeom>
          <a:solidFill>
            <a:schemeClr val="bg1"/>
          </a:solidFill>
          <a:ln w="285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1438" tIns="36512" rIns="71438" bIns="36512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tabLst/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 Antiqua" pitchFamily="18" charset="0"/>
              </a:rPr>
              <a:t>1</a:t>
            </a:r>
          </a:p>
        </p:txBody>
      </p:sp>
      <p:sp>
        <p:nvSpPr>
          <p:cNvPr id="18" name="Ovale 17"/>
          <p:cNvSpPr/>
          <p:nvPr/>
        </p:nvSpPr>
        <p:spPr bwMode="auto">
          <a:xfrm>
            <a:off x="1647799" y="3524544"/>
            <a:ext cx="291646" cy="363364"/>
          </a:xfrm>
          <a:prstGeom prst="ellipse">
            <a:avLst/>
          </a:prstGeom>
          <a:solidFill>
            <a:schemeClr val="bg1"/>
          </a:solidFill>
          <a:ln w="285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1438" tIns="36512" rIns="71438" bIns="36512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tabLst/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 Antiqua" pitchFamily="18" charset="0"/>
              </a:rPr>
              <a:t>4</a:t>
            </a:r>
          </a:p>
        </p:txBody>
      </p:sp>
      <p:sp>
        <p:nvSpPr>
          <p:cNvPr id="19" name="Ovale 18"/>
          <p:cNvSpPr/>
          <p:nvPr/>
        </p:nvSpPr>
        <p:spPr bwMode="auto">
          <a:xfrm>
            <a:off x="4369136" y="1745045"/>
            <a:ext cx="291646" cy="363364"/>
          </a:xfrm>
          <a:prstGeom prst="ellipse">
            <a:avLst/>
          </a:prstGeom>
          <a:solidFill>
            <a:schemeClr val="bg1"/>
          </a:solidFill>
          <a:ln w="285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1438" tIns="36512" rIns="71438" bIns="36512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tabLst/>
            </a:pPr>
            <a:r>
              <a:rPr kumimoji="0" lang="it-IT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ook Antiqua" pitchFamily="18" charset="0"/>
              </a:rPr>
              <a:t>2</a:t>
            </a:r>
          </a:p>
        </p:txBody>
      </p:sp>
      <p:sp>
        <p:nvSpPr>
          <p:cNvPr id="20" name="Ovale 19"/>
          <p:cNvSpPr/>
          <p:nvPr/>
        </p:nvSpPr>
        <p:spPr bwMode="auto">
          <a:xfrm>
            <a:off x="4315245" y="3525720"/>
            <a:ext cx="291646" cy="363364"/>
          </a:xfrm>
          <a:prstGeom prst="ellipse">
            <a:avLst/>
          </a:prstGeom>
          <a:solidFill>
            <a:schemeClr val="bg1"/>
          </a:solidFill>
          <a:ln w="285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1438" tIns="36512" rIns="71438" bIns="36512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tabLst/>
            </a:pPr>
            <a:r>
              <a:rPr lang="it-IT" sz="1200" dirty="0"/>
              <a:t>3</a:t>
            </a:r>
            <a:endParaRPr kumimoji="0" lang="it-IT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 bwMode="auto">
          <a:xfrm>
            <a:off x="107504" y="235153"/>
            <a:ext cx="7235969" cy="566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26" tIns="36505" rIns="71426" bIns="36505" numCol="1" anchor="t" anchorCtr="0" compatLnSpc="1">
            <a:prstTxWarp prst="textNoShape">
              <a:avLst/>
            </a:prstTxWarp>
            <a:spAutoFit/>
          </a:bodyPr>
          <a:lstStyle>
            <a:lvl1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dirty="0"/>
              <a:t>The four DevOps values</a:t>
            </a:r>
            <a:endParaRPr lang="en-US" sz="3200" kern="0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9738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268760"/>
            <a:ext cx="5856684" cy="28437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b="1" u="sng" dirty="0" smtClean="0">
                <a:solidFill>
                  <a:schemeClr val="tx1"/>
                </a:solidFill>
              </a:rPr>
              <a:t>Main IT </a:t>
            </a:r>
            <a:r>
              <a:rPr lang="en-US" sz="2800" b="1" u="sng" dirty="0">
                <a:solidFill>
                  <a:schemeClr val="tx1"/>
                </a:solidFill>
              </a:rPr>
              <a:t>performance metrics</a:t>
            </a:r>
          </a:p>
          <a:p>
            <a:pPr lvl="1"/>
            <a:endParaRPr lang="en-US" sz="2000" dirty="0" smtClean="0"/>
          </a:p>
          <a:p>
            <a:pPr lvl="1"/>
            <a:r>
              <a:rPr lang="en-US" sz="2000" dirty="0" smtClean="0"/>
              <a:t>Throughput</a:t>
            </a:r>
            <a:endParaRPr lang="en-US" sz="2000" dirty="0"/>
          </a:p>
          <a:p>
            <a:pPr lvl="2"/>
            <a:r>
              <a:rPr lang="en-US" sz="2000" dirty="0"/>
              <a:t>Deployment frequency </a:t>
            </a:r>
          </a:p>
          <a:p>
            <a:pPr lvl="2"/>
            <a:r>
              <a:rPr lang="en-US" sz="2000" dirty="0"/>
              <a:t>Lead time for </a:t>
            </a:r>
            <a:r>
              <a:rPr lang="en-US" sz="2000" dirty="0" smtClean="0"/>
              <a:t>release</a:t>
            </a:r>
          </a:p>
          <a:p>
            <a:pPr marL="914400" lvl="2" indent="0">
              <a:buNone/>
            </a:pPr>
            <a:endParaRPr lang="en-US" sz="2000" dirty="0"/>
          </a:p>
          <a:p>
            <a:pPr lvl="1"/>
            <a:r>
              <a:rPr lang="en-US" sz="2000" dirty="0" smtClean="0"/>
              <a:t>Stability &amp; Quality</a:t>
            </a:r>
            <a:endParaRPr lang="en-US" sz="2000" dirty="0"/>
          </a:p>
          <a:p>
            <a:pPr lvl="2"/>
            <a:r>
              <a:rPr lang="en-US" sz="2000" dirty="0"/>
              <a:t>Mean time to recover from failure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 bwMode="auto">
          <a:xfrm>
            <a:off x="179512" y="188640"/>
            <a:ext cx="7235969" cy="566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26" tIns="36505" rIns="71426" bIns="36505" numCol="1" anchor="t" anchorCtr="0" compatLnSpc="1">
            <a:prstTxWarp prst="textNoShape">
              <a:avLst/>
            </a:prstTxWarp>
            <a:spAutoFit/>
          </a:bodyPr>
          <a:lstStyle>
            <a:lvl1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dirty="0"/>
              <a:t>IT performance and DevOps (1)</a:t>
            </a:r>
            <a:endParaRPr lang="en-US" sz="3200" kern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37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5278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vs. Agile vs. DevOps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38</a:t>
            </a:fld>
            <a:endParaRPr lang="en-GB" dirty="0"/>
          </a:p>
        </p:txBody>
      </p: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347002"/>
              </p:ext>
            </p:extLst>
          </p:nvPr>
        </p:nvGraphicFramePr>
        <p:xfrm>
          <a:off x="278882" y="1280377"/>
          <a:ext cx="8596920" cy="491079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49230"/>
                <a:gridCol w="2149230"/>
                <a:gridCol w="2149230"/>
                <a:gridCol w="2149230"/>
              </a:tblGrid>
              <a:tr h="342314"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Concerns</a:t>
                      </a:r>
                      <a:endParaRPr lang="en-US" sz="1700" dirty="0"/>
                    </a:p>
                  </a:txBody>
                  <a:tcPr marL="84406" marR="84406" marT="42203" marB="42203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Waterfall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Agile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 err="1" smtClean="0"/>
                        <a:t>DevOps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</a:tr>
              <a:tr h="590843">
                <a:tc>
                  <a:txBody>
                    <a:bodyPr/>
                    <a:lstStyle/>
                    <a:p>
                      <a:r>
                        <a:rPr lang="en-US" sz="1700" b="1" dirty="0" smtClean="0">
                          <a:solidFill>
                            <a:schemeClr val="bg1"/>
                          </a:solidFill>
                        </a:rPr>
                        <a:t>Main Focus</a:t>
                      </a:r>
                      <a:endParaRPr lang="en-US" sz="1700" b="1" dirty="0">
                        <a:solidFill>
                          <a:schemeClr val="bg1"/>
                        </a:solidFill>
                      </a:endParaRPr>
                    </a:p>
                  </a:txBody>
                  <a:tcPr marL="84406" marR="84406" marT="42203" marB="42203">
                    <a:solidFill>
                      <a:srgbClr val="3185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Design and development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 smtClean="0"/>
                        <a:t>Design and development</a:t>
                      </a:r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b="1" kern="1200" dirty="0" smtClean="0">
                          <a:effectLst/>
                        </a:rPr>
                        <a:t>Whole application life-cycle</a:t>
                      </a:r>
                      <a:r>
                        <a:rPr lang="en-US" sz="1700" b="1" dirty="0" smtClean="0">
                          <a:effectLst/>
                        </a:rPr>
                        <a:t> </a:t>
                      </a:r>
                      <a:endParaRPr lang="en-US" sz="1700" b="1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 marL="84406" marR="84406" marT="42203" marB="42203"/>
                </a:tc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 smtClean="0">
                          <a:solidFill>
                            <a:schemeClr val="bg1"/>
                          </a:solidFill>
                        </a:rPr>
                        <a:t>Attention to Operation</a:t>
                      </a:r>
                      <a:endParaRPr lang="en-US" sz="1700" b="1" dirty="0">
                        <a:solidFill>
                          <a:schemeClr val="bg1"/>
                        </a:solidFill>
                      </a:endParaRPr>
                    </a:p>
                  </a:txBody>
                  <a:tcPr marL="84406" marR="84406" marT="42203" marB="42203">
                    <a:solidFill>
                      <a:srgbClr val="3185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kern="1200" dirty="0" smtClean="0">
                          <a:effectLst/>
                        </a:rPr>
                        <a:t>Minimal or none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kern="1200" dirty="0" smtClean="0">
                          <a:effectLst/>
                        </a:rPr>
                        <a:t>Minimal or none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b="1" dirty="0" smtClean="0"/>
                        <a:t>Main concern</a:t>
                      </a:r>
                      <a:endParaRPr lang="en-US" sz="1700" b="1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 marL="84406" marR="84406" marT="42203" marB="42203"/>
                </a:tc>
              </a:tr>
              <a:tr h="844062">
                <a:tc>
                  <a:txBody>
                    <a:bodyPr/>
                    <a:lstStyle/>
                    <a:p>
                      <a:r>
                        <a:rPr lang="en-US" sz="1700" b="1" dirty="0" smtClean="0">
                          <a:solidFill>
                            <a:schemeClr val="bg1"/>
                          </a:solidFill>
                        </a:rPr>
                        <a:t>Role of Maintenance</a:t>
                      </a:r>
                      <a:endParaRPr lang="en-US" sz="1700" b="1" dirty="0">
                        <a:solidFill>
                          <a:schemeClr val="bg1"/>
                        </a:solidFill>
                      </a:endParaRPr>
                    </a:p>
                  </a:txBody>
                  <a:tcPr marL="84406" marR="84406" marT="42203" marB="42203">
                    <a:solidFill>
                      <a:srgbClr val="3185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kern="1200" dirty="0" smtClean="0">
                          <a:effectLst/>
                        </a:rPr>
                        <a:t>Maintenance seen as a redevelopment phase</a:t>
                      </a:r>
                      <a:r>
                        <a:rPr lang="en-US" sz="1700" dirty="0" smtClean="0">
                          <a:effectLst/>
                        </a:rPr>
                        <a:t> 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kern="1200" dirty="0" smtClean="0">
                          <a:effectLst/>
                        </a:rPr>
                        <a:t>Maintenance seen as a redevelopment phase</a:t>
                      </a:r>
                      <a:r>
                        <a:rPr lang="en-US" sz="1700" dirty="0" smtClean="0">
                          <a:effectLst/>
                        </a:rPr>
                        <a:t> 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b="1" dirty="0" smtClean="0"/>
                        <a:t>Replaces a running system with a running system</a:t>
                      </a:r>
                      <a:endParaRPr lang="en-US" sz="1700" b="1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 marL="84406" marR="84406" marT="42203" marB="42203"/>
                </a:tc>
              </a:tr>
              <a:tr h="844062">
                <a:tc>
                  <a:txBody>
                    <a:bodyPr/>
                    <a:lstStyle/>
                    <a:p>
                      <a:r>
                        <a:rPr lang="en-US" sz="1700" b="1" dirty="0" smtClean="0">
                          <a:solidFill>
                            <a:schemeClr val="bg1"/>
                          </a:solidFill>
                        </a:rPr>
                        <a:t>Process</a:t>
                      </a:r>
                      <a:r>
                        <a:rPr lang="en-US" sz="1700" b="1" baseline="0" dirty="0" smtClean="0">
                          <a:solidFill>
                            <a:schemeClr val="bg1"/>
                          </a:solidFill>
                        </a:rPr>
                        <a:t> Outcome</a:t>
                      </a:r>
                      <a:endParaRPr lang="en-US" sz="1700" b="1" dirty="0">
                        <a:solidFill>
                          <a:schemeClr val="bg1"/>
                        </a:solidFill>
                      </a:endParaRPr>
                    </a:p>
                  </a:txBody>
                  <a:tcPr marL="84406" marR="84406" marT="42203" marB="42203">
                    <a:solidFill>
                      <a:srgbClr val="3185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A packaged system ready to be</a:t>
                      </a:r>
                      <a:r>
                        <a:rPr lang="en-US" sz="1700" baseline="0" dirty="0" smtClean="0"/>
                        <a:t> deployed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b="0" i="1" kern="1200" dirty="0" smtClean="0">
                          <a:effectLst/>
                        </a:rPr>
                        <a:t>Various intermediate demo versions of the system</a:t>
                      </a:r>
                      <a:r>
                        <a:rPr lang="en-US" sz="1700" b="0" i="1" dirty="0" smtClean="0">
                          <a:effectLst/>
                        </a:rPr>
                        <a:t> </a:t>
                      </a:r>
                      <a:endParaRPr lang="en-US" sz="1700" b="0" i="1" dirty="0">
                        <a:solidFill>
                          <a:srgbClr val="C00000"/>
                        </a:solidFill>
                      </a:endParaRPr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b="1" kern="1200" dirty="0" smtClean="0">
                          <a:effectLst/>
                        </a:rPr>
                        <a:t>A continuously updated running system</a:t>
                      </a:r>
                      <a:r>
                        <a:rPr lang="en-US" sz="1700" b="1" dirty="0" smtClean="0">
                          <a:effectLst/>
                        </a:rPr>
                        <a:t> </a:t>
                      </a:r>
                      <a:endParaRPr lang="en-US" sz="1700" b="1" dirty="0">
                        <a:solidFill>
                          <a:srgbClr val="800000"/>
                        </a:solidFill>
                      </a:endParaRPr>
                    </a:p>
                  </a:txBody>
                  <a:tcPr marL="84406" marR="84406" marT="42203" marB="42203"/>
                </a:tc>
              </a:tr>
              <a:tr h="1350498">
                <a:tc>
                  <a:txBody>
                    <a:bodyPr/>
                    <a:lstStyle/>
                    <a:p>
                      <a:r>
                        <a:rPr lang="en-US" sz="1700" b="1" dirty="0" smtClean="0">
                          <a:solidFill>
                            <a:schemeClr val="bg1"/>
                          </a:solidFill>
                        </a:rPr>
                        <a:t>Quality</a:t>
                      </a:r>
                      <a:r>
                        <a:rPr lang="en-US" sz="1700" b="1" baseline="0" dirty="0" smtClean="0">
                          <a:solidFill>
                            <a:schemeClr val="bg1"/>
                          </a:solidFill>
                        </a:rPr>
                        <a:t> Assurance</a:t>
                      </a:r>
                      <a:endParaRPr lang="en-US" sz="1700" b="1" dirty="0">
                        <a:solidFill>
                          <a:schemeClr val="bg1"/>
                        </a:solidFill>
                      </a:endParaRPr>
                    </a:p>
                  </a:txBody>
                  <a:tcPr marL="84406" marR="84406" marT="42203" marB="42203">
                    <a:solidFill>
                      <a:srgbClr val="3185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Testing</a:t>
                      </a:r>
                      <a:r>
                        <a:rPr lang="en-US" sz="1700" baseline="0" dirty="0" smtClean="0"/>
                        <a:t> typically performed toward the end of the process</a:t>
                      </a:r>
                      <a:endParaRPr lang="en-US" sz="1700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b="0" i="1" dirty="0" smtClean="0"/>
                        <a:t>Test-driven development</a:t>
                      </a:r>
                      <a:endParaRPr lang="en-US" sz="1700" b="0" i="1" dirty="0">
                        <a:solidFill>
                          <a:srgbClr val="C00000"/>
                        </a:solidFill>
                      </a:endParaRPr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dirty="0" smtClean="0"/>
                        <a:t>Test-driven development</a:t>
                      </a:r>
                      <a:r>
                        <a:rPr lang="en-US" sz="1700" b="1" baseline="0" dirty="0" smtClean="0"/>
                        <a:t> and monitoring-driven operation with feedback to Dev</a:t>
                      </a:r>
                      <a:endParaRPr lang="en-US" sz="1700" b="1" dirty="0" smtClean="0">
                        <a:solidFill>
                          <a:srgbClr val="800000"/>
                        </a:solidFill>
                      </a:endParaRPr>
                    </a:p>
                  </a:txBody>
                  <a:tcPr marL="84406" marR="84406" marT="42203" marB="42203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9591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Grafico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7033801"/>
              </p:ext>
            </p:extLst>
          </p:nvPr>
        </p:nvGraphicFramePr>
        <p:xfrm>
          <a:off x="5602460" y="3551865"/>
          <a:ext cx="3004104" cy="26809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Rettangolo 8"/>
          <p:cNvSpPr/>
          <p:nvPr/>
        </p:nvSpPr>
        <p:spPr>
          <a:xfrm>
            <a:off x="3203848" y="6299326"/>
            <a:ext cx="2742654" cy="586058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100" dirty="0"/>
              <a:t>2014 State of DevOps Report, Puppet Labs (9200+ respondents)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899592" y="-42586"/>
            <a:ext cx="7924176" cy="566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26" tIns="36505" rIns="71426" bIns="36505" numCol="1" anchor="t" anchorCtr="0" compatLnSpc="1">
            <a:prstTxWarp prst="textNoShape">
              <a:avLst/>
            </a:prstTxWarp>
            <a:spAutoFit/>
          </a:bodyPr>
          <a:lstStyle>
            <a:lvl1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dirty="0"/>
              <a:t>Who focuses on DevOps (in some way)?</a:t>
            </a:r>
            <a:endParaRPr lang="en-US" sz="3200" kern="0" dirty="0"/>
          </a:p>
        </p:txBody>
      </p:sp>
      <p:graphicFrame>
        <p:nvGraphicFramePr>
          <p:cNvPr id="11" name="Gra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4727018"/>
              </p:ext>
            </p:extLst>
          </p:nvPr>
        </p:nvGraphicFramePr>
        <p:xfrm>
          <a:off x="341091" y="1276260"/>
          <a:ext cx="2919430" cy="28182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Gra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3442970"/>
              </p:ext>
            </p:extLst>
          </p:nvPr>
        </p:nvGraphicFramePr>
        <p:xfrm>
          <a:off x="3258058" y="764705"/>
          <a:ext cx="2394062" cy="33298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Grafico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2731682"/>
              </p:ext>
            </p:extLst>
          </p:nvPr>
        </p:nvGraphicFramePr>
        <p:xfrm>
          <a:off x="6129997" y="1208912"/>
          <a:ext cx="2906201" cy="27475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Grafico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4362297"/>
              </p:ext>
            </p:extLst>
          </p:nvPr>
        </p:nvGraphicFramePr>
        <p:xfrm>
          <a:off x="186227" y="3910469"/>
          <a:ext cx="3271557" cy="2348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8" name="Connettore 1 7"/>
          <p:cNvCxnSpPr/>
          <p:nvPr/>
        </p:nvCxnSpPr>
        <p:spPr bwMode="auto">
          <a:xfrm>
            <a:off x="107504" y="4094539"/>
            <a:ext cx="9037478" cy="0"/>
          </a:xfrm>
          <a:prstGeom prst="line">
            <a:avLst/>
          </a:prstGeom>
          <a:noFill/>
          <a:ln w="38100" cap="flat" cmpd="sng" algn="ctr">
            <a:solidFill>
              <a:schemeClr val="bg2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962636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But first...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Let’s start from the beginning...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4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88419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8712968" cy="792088"/>
          </a:xfrm>
        </p:spPr>
        <p:txBody>
          <a:bodyPr/>
          <a:lstStyle/>
          <a:p>
            <a:r>
              <a:rPr lang="en-US" sz="3600" smtClean="0"/>
              <a:t>Puppet Labs </a:t>
            </a:r>
            <a:r>
              <a:rPr lang="en-US" sz="3600" dirty="0" smtClean="0"/>
              <a:t>Findings </a:t>
            </a:r>
            <a:r>
              <a:rPr lang="en-US" sz="3600" dirty="0"/>
              <a:t>and </a:t>
            </a:r>
            <a:r>
              <a:rPr lang="en-US" sz="3600" dirty="0" smtClean="0"/>
              <a:t>Survey recommendations</a:t>
            </a:r>
            <a:endParaRPr lang="en-US" sz="3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40</a:t>
            </a:fld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0219876"/>
              </p:ext>
            </p:extLst>
          </p:nvPr>
        </p:nvGraphicFramePr>
        <p:xfrm>
          <a:off x="179512" y="2593776"/>
          <a:ext cx="8856984" cy="39312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58924"/>
                <a:gridCol w="3455471"/>
                <a:gridCol w="3642589"/>
              </a:tblGrid>
              <a:tr h="40822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Practitioners</a:t>
                      </a:r>
                      <a:endParaRPr lang="en-US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Managers</a:t>
                      </a:r>
                      <a:endParaRPr lang="en-US" dirty="0"/>
                    </a:p>
                  </a:txBody>
                  <a:tcPr marL="68580" marR="68580"/>
                </a:tc>
              </a:tr>
              <a:tr h="117435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Cross-functional collaboration</a:t>
                      </a:r>
                      <a:endParaRPr lang="en-US" sz="1600" b="1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Work with</a:t>
                      </a:r>
                      <a:r>
                        <a:rPr lang="en-US" sz="1600" baseline="0" dirty="0" smtClean="0"/>
                        <a:t> other teams 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Find ways to build empathy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Make invisible work visible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Build trust 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Encourage practitioners to move between departments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Facilitate collaboration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144277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Climate of learning</a:t>
                      </a:r>
                      <a:endParaRPr lang="en-US" sz="1600" b="1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Learn by sharing</a:t>
                      </a:r>
                      <a:r>
                        <a:rPr lang="en-US" sz="1600" baseline="0" dirty="0" smtClean="0"/>
                        <a:t> knowledge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Always bring back what you learned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Prepare for postmortems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Create and</a:t>
                      </a:r>
                      <a:r>
                        <a:rPr lang="en-US" sz="1600" baseline="0" dirty="0" smtClean="0"/>
                        <a:t> acquire training budget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Create a climate of learning and sharing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Make it safe</a:t>
                      </a:r>
                      <a:r>
                        <a:rPr lang="en-US" sz="1600" baseline="0" dirty="0" smtClean="0"/>
                        <a:t> to fail</a:t>
                      </a:r>
                      <a:endParaRPr lang="en-US" sz="1600" dirty="0"/>
                    </a:p>
                  </a:txBody>
                  <a:tcPr marL="68580" marR="68580"/>
                </a:tc>
              </a:tr>
              <a:tr h="9059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Tools</a:t>
                      </a:r>
                      <a:endParaRPr lang="en-US" sz="1600" b="1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Automate the things that are painful</a:t>
                      </a:r>
                      <a:endParaRPr lang="en-US" sz="1600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Make</a:t>
                      </a:r>
                      <a:r>
                        <a:rPr lang="en-US" sz="1600" baseline="0" dirty="0" smtClean="0"/>
                        <a:t> sure your team chooses the tools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Make monitoring</a:t>
                      </a:r>
                      <a:r>
                        <a:rPr lang="en-US" sz="1600" baseline="0" dirty="0" smtClean="0"/>
                        <a:t> a priority</a:t>
                      </a:r>
                      <a:endParaRPr lang="en-US" sz="1600" dirty="0"/>
                    </a:p>
                  </a:txBody>
                  <a:tcPr marL="68580" marR="68580"/>
                </a:tc>
              </a:tr>
            </a:tbl>
          </a:graphicData>
        </a:graphic>
      </p:graphicFrame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Clear correlation between high IT performance and strong business </a:t>
            </a:r>
            <a:r>
              <a:rPr lang="en-US" dirty="0" smtClean="0"/>
              <a:t>performance</a:t>
            </a:r>
          </a:p>
          <a:p>
            <a:r>
              <a:rPr lang="en-US" dirty="0" smtClean="0"/>
              <a:t>Suggestions for improvement: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54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798638"/>
            <a:ext cx="8064896" cy="33977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Shorten time-to-value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Quick and regular release of </a:t>
            </a:r>
            <a:r>
              <a:rPr lang="en-US" dirty="0" smtClean="0"/>
              <a:t>software features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Improve quality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Mitigate risks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Increase collaboration in the team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179512" y="20186"/>
            <a:ext cx="7235969" cy="1058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1426" tIns="36505" rIns="71426" bIns="36505" numCol="1" anchor="t" anchorCtr="0" compatLnSpc="1">
            <a:prstTxWarp prst="textNoShape">
              <a:avLst/>
            </a:prstTxWarp>
            <a:spAutoFit/>
          </a:bodyPr>
          <a:lstStyle>
            <a:lvl1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defTabSz="709613" rtl="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dirty="0" smtClean="0"/>
              <a:t>DevOps Re-Organization, Claimed </a:t>
            </a:r>
            <a:r>
              <a:rPr lang="en-US" sz="3200" dirty="0"/>
              <a:t>general advantages</a:t>
            </a:r>
            <a:endParaRPr lang="en-US" sz="3200" kern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41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6401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DevOps Organisational </a:t>
            </a:r>
            <a:r>
              <a:rPr lang="en-CA" dirty="0" smtClean="0"/>
              <a:t>Changes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42</a:t>
            </a:fld>
            <a:endParaRPr lang="en-GB" dirty="0"/>
          </a:p>
        </p:txBody>
      </p:sp>
      <p:grpSp>
        <p:nvGrpSpPr>
          <p:cNvPr id="7" name="Group 6"/>
          <p:cNvGrpSpPr/>
          <p:nvPr/>
        </p:nvGrpSpPr>
        <p:grpSpPr>
          <a:xfrm>
            <a:off x="971600" y="1628800"/>
            <a:ext cx="6987120" cy="3716432"/>
            <a:chOff x="2545932" y="2100618"/>
            <a:chExt cx="6987120" cy="3716432"/>
          </a:xfrm>
        </p:grpSpPr>
        <p:sp>
          <p:nvSpPr>
            <p:cNvPr id="8" name="Oval 7"/>
            <p:cNvSpPr/>
            <p:nvPr/>
          </p:nvSpPr>
          <p:spPr bwMode="auto">
            <a:xfrm>
              <a:off x="2545932" y="2100618"/>
              <a:ext cx="1043517" cy="10440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4103802" y="2100618"/>
              <a:ext cx="1043517" cy="1044000"/>
            </a:xfrm>
            <a:prstGeom prst="ellipse">
              <a:avLst/>
            </a:prstGeom>
            <a:solidFill>
              <a:srgbClr val="00BDBD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68181" y="3167415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385319" y="3165926"/>
              <a:ext cx="5139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j-lt"/>
                </a:rPr>
                <a:t>Ops</a:t>
              </a:r>
            </a:p>
          </p:txBody>
        </p:sp>
        <p:sp>
          <p:nvSpPr>
            <p:cNvPr id="12" name="Oval 11"/>
            <p:cNvSpPr/>
            <p:nvPr/>
          </p:nvSpPr>
          <p:spPr bwMode="auto">
            <a:xfrm>
              <a:off x="6940132" y="2100618"/>
              <a:ext cx="1043517" cy="10440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3" name="Oval 12"/>
            <p:cNvSpPr/>
            <p:nvPr/>
          </p:nvSpPr>
          <p:spPr bwMode="auto">
            <a:xfrm>
              <a:off x="8489535" y="2100618"/>
              <a:ext cx="1043517" cy="1044000"/>
            </a:xfrm>
            <a:prstGeom prst="ellipse">
              <a:avLst/>
            </a:prstGeom>
            <a:solidFill>
              <a:srgbClr val="00BDBD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2381" y="3167415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771052" y="3165926"/>
              <a:ext cx="5139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j-lt"/>
                </a:rPr>
                <a:t>Ops</a:t>
              </a:r>
            </a:p>
          </p:txBody>
        </p:sp>
        <p:sp>
          <p:nvSpPr>
            <p:cNvPr id="16" name="Oval 15"/>
            <p:cNvSpPr/>
            <p:nvPr/>
          </p:nvSpPr>
          <p:spPr bwMode="auto">
            <a:xfrm>
              <a:off x="7947474" y="2388484"/>
              <a:ext cx="540000" cy="540000"/>
            </a:xfrm>
            <a:prstGeom prst="ellipse">
              <a:avLst/>
            </a:prstGeom>
            <a:solidFill>
              <a:schemeClr val="accent5"/>
            </a:solidFill>
            <a:ln w="9525" cap="flat" cmpd="sng" algn="ctr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845193" y="3165926"/>
              <a:ext cx="83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DevOps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18" name="Oval 17"/>
            <p:cNvSpPr/>
            <p:nvPr/>
          </p:nvSpPr>
          <p:spPr bwMode="auto">
            <a:xfrm>
              <a:off x="4625560" y="4044317"/>
              <a:ext cx="1043517" cy="10440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9" name="Oval 18"/>
            <p:cNvSpPr/>
            <p:nvPr/>
          </p:nvSpPr>
          <p:spPr bwMode="auto">
            <a:xfrm>
              <a:off x="6174963" y="4044316"/>
              <a:ext cx="1043517" cy="1044000"/>
            </a:xfrm>
            <a:prstGeom prst="ellipse">
              <a:avLst/>
            </a:prstGeom>
            <a:solidFill>
              <a:srgbClr val="00BDBD">
                <a:alpha val="32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847809" y="5111114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456480" y="5109625"/>
              <a:ext cx="5139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j-lt"/>
                </a:rPr>
                <a:t>Ops</a:t>
              </a:r>
            </a:p>
          </p:txBody>
        </p:sp>
        <p:sp>
          <p:nvSpPr>
            <p:cNvPr id="22" name="Oval 21"/>
            <p:cNvSpPr/>
            <p:nvPr/>
          </p:nvSpPr>
          <p:spPr bwMode="auto">
            <a:xfrm>
              <a:off x="5146260" y="4332183"/>
              <a:ext cx="522817" cy="536481"/>
            </a:xfrm>
            <a:prstGeom prst="ellipse">
              <a:avLst/>
            </a:prstGeom>
            <a:solidFill>
              <a:schemeClr val="accent5"/>
            </a:solidFill>
            <a:ln w="9525" cap="flat" cmpd="sng" algn="ctr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341756" y="5109625"/>
              <a:ext cx="83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DevOps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203513" y="3591986"/>
              <a:ext cx="14220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Separate Silos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234386" y="3591986"/>
              <a:ext cx="20505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Separate </a:t>
              </a:r>
              <a:r>
                <a:rPr lang="en-US" sz="1400" b="1" dirty="0" err="1">
                  <a:latin typeface="+mj-lt"/>
                </a:rPr>
                <a:t>DevOps</a:t>
              </a:r>
              <a:r>
                <a:rPr lang="en-US" sz="1400" b="1" dirty="0">
                  <a:latin typeface="+mj-lt"/>
                </a:rPr>
                <a:t> Silo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209318" y="5509273"/>
              <a:ext cx="18072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We don’t need Ops</a:t>
              </a:r>
            </a:p>
          </p:txBody>
        </p:sp>
      </p:grpSp>
      <p:sp>
        <p:nvSpPr>
          <p:cNvPr id="27" name="Rectangle 26"/>
          <p:cNvSpPr/>
          <p:nvPr/>
        </p:nvSpPr>
        <p:spPr>
          <a:xfrm>
            <a:off x="3820" y="1124744"/>
            <a:ext cx="38496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/>
              <a:t>What to avoid: anti-patterns</a:t>
            </a:r>
            <a:endParaRPr lang="en-CA" sz="2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1514316" y="5569733"/>
            <a:ext cx="529984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From M. Skelton. What Team Structure is Right for </a:t>
            </a:r>
            <a:r>
              <a:rPr lang="en-US" sz="1000" dirty="0" err="1"/>
              <a:t>DevOps</a:t>
            </a:r>
            <a:r>
              <a:rPr lang="en-US" sz="1000" dirty="0"/>
              <a:t> to Flourish? 2013</a:t>
            </a:r>
            <a:br>
              <a:rPr lang="en-US" sz="1000" dirty="0"/>
            </a:br>
            <a:r>
              <a:rPr lang="en-US" sz="1000" dirty="0">
                <a:hlinkClick r:id="rId2"/>
              </a:rPr>
              <a:t>http://blog.matthewskelton.net/2013/10/22/what-team-structure-is-right-for-devops-to-flourish</a:t>
            </a:r>
            <a:r>
              <a:rPr lang="en-US" sz="1000" dirty="0" smtClean="0">
                <a:hlinkClick r:id="rId2"/>
              </a:rPr>
              <a:t>/</a:t>
            </a:r>
            <a:endParaRPr lang="en-US" sz="1000" dirty="0" smtClean="0"/>
          </a:p>
          <a:p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web.devopstopologies.com</a:t>
            </a:r>
            <a:r>
              <a:rPr lang="en-US" sz="1000" dirty="0" smtClean="0"/>
              <a:t> 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406921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DevOps Organisational Changes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43</a:t>
            </a:fld>
            <a:endParaRPr lang="en-GB" dirty="0"/>
          </a:p>
        </p:txBody>
      </p:sp>
      <p:grpSp>
        <p:nvGrpSpPr>
          <p:cNvPr id="7" name="Group 6"/>
          <p:cNvGrpSpPr/>
          <p:nvPr/>
        </p:nvGrpSpPr>
        <p:grpSpPr>
          <a:xfrm>
            <a:off x="611560" y="1556792"/>
            <a:ext cx="7686713" cy="4566939"/>
            <a:chOff x="2256382" y="2011495"/>
            <a:chExt cx="7686713" cy="4566939"/>
          </a:xfrm>
        </p:grpSpPr>
        <p:sp>
          <p:nvSpPr>
            <p:cNvPr id="8" name="Oval 7"/>
            <p:cNvSpPr/>
            <p:nvPr/>
          </p:nvSpPr>
          <p:spPr bwMode="auto">
            <a:xfrm>
              <a:off x="7452195" y="2011495"/>
              <a:ext cx="1043517" cy="10440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8495712" y="2011495"/>
              <a:ext cx="1043517" cy="1044000"/>
            </a:xfrm>
            <a:prstGeom prst="ellipse">
              <a:avLst/>
            </a:prstGeom>
            <a:solidFill>
              <a:srgbClr val="00BDBD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674444" y="3078292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758161" y="3076803"/>
              <a:ext cx="5139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j-lt"/>
                </a:rPr>
                <a:t>Ops</a:t>
              </a:r>
            </a:p>
          </p:txBody>
        </p:sp>
        <p:sp>
          <p:nvSpPr>
            <p:cNvPr id="12" name="Oval 11"/>
            <p:cNvSpPr/>
            <p:nvPr/>
          </p:nvSpPr>
          <p:spPr bwMode="auto">
            <a:xfrm>
              <a:off x="7972894" y="2272469"/>
              <a:ext cx="540000" cy="540000"/>
            </a:xfrm>
            <a:prstGeom prst="ellipse">
              <a:avLst/>
            </a:prstGeom>
            <a:solidFill>
              <a:schemeClr val="accent5"/>
            </a:solidFill>
            <a:ln w="9525" cap="flat" cmpd="sng" algn="ctr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60911" y="3076803"/>
              <a:ext cx="83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DevOps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14" name="Oval 13"/>
            <p:cNvSpPr/>
            <p:nvPr/>
          </p:nvSpPr>
          <p:spPr bwMode="auto">
            <a:xfrm>
              <a:off x="3012716" y="2062072"/>
              <a:ext cx="1043517" cy="1044000"/>
            </a:xfrm>
            <a:prstGeom prst="ellipse">
              <a:avLst/>
            </a:prstGeom>
            <a:solidFill>
              <a:srgbClr val="00BDBD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599962" y="3128869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36567" y="3130112"/>
              <a:ext cx="5139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j-lt"/>
                </a:rPr>
                <a:t>Ops</a:t>
              </a:r>
            </a:p>
          </p:txBody>
        </p:sp>
        <p:sp>
          <p:nvSpPr>
            <p:cNvPr id="17" name="Oval 16"/>
            <p:cNvSpPr/>
            <p:nvPr/>
          </p:nvSpPr>
          <p:spPr bwMode="auto">
            <a:xfrm>
              <a:off x="2377713" y="2062072"/>
              <a:ext cx="1043517" cy="1044000"/>
            </a:xfrm>
            <a:prstGeom prst="ellipse">
              <a:avLst/>
            </a:prstGeom>
            <a:solidFill>
              <a:schemeClr val="accent2">
                <a:lumMod val="50000"/>
                <a:alpha val="86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8" name="Oval 17"/>
            <p:cNvSpPr/>
            <p:nvPr/>
          </p:nvSpPr>
          <p:spPr bwMode="auto">
            <a:xfrm>
              <a:off x="5510197" y="2056564"/>
              <a:ext cx="1043517" cy="1044000"/>
            </a:xfrm>
            <a:prstGeom prst="ellipse">
              <a:avLst/>
            </a:prstGeom>
            <a:solidFill>
              <a:srgbClr val="00BDBD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529260" y="3123361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834048" y="3124604"/>
              <a:ext cx="5139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j-lt"/>
                </a:rPr>
                <a:t>Ops</a:t>
              </a: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5307011" y="2056564"/>
              <a:ext cx="1043517" cy="1044000"/>
            </a:xfrm>
            <a:prstGeom prst="ellipse">
              <a:avLst/>
            </a:prstGeom>
            <a:solidFill>
              <a:schemeClr val="accent2">
                <a:lumMod val="50000"/>
                <a:alpha val="86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358638" y="3493154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Infrastructure as a Service</a:t>
              </a:r>
            </a:p>
          </p:txBody>
        </p:sp>
        <p:sp>
          <p:nvSpPr>
            <p:cNvPr id="23" name="Oval 22"/>
            <p:cNvSpPr/>
            <p:nvPr/>
          </p:nvSpPr>
          <p:spPr bwMode="auto">
            <a:xfrm>
              <a:off x="3074979" y="4054056"/>
              <a:ext cx="1043517" cy="10440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24" name="Oval 23"/>
            <p:cNvSpPr/>
            <p:nvPr/>
          </p:nvSpPr>
          <p:spPr bwMode="auto">
            <a:xfrm>
              <a:off x="4118496" y="3952452"/>
              <a:ext cx="1152000" cy="1152000"/>
            </a:xfrm>
            <a:prstGeom prst="ellipse">
              <a:avLst/>
            </a:prstGeom>
            <a:solidFill>
              <a:srgbClr val="00BDBD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297228" y="5120853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380945" y="5119364"/>
              <a:ext cx="5139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j-lt"/>
                </a:rPr>
                <a:t>Ops</a:t>
              </a:r>
            </a:p>
          </p:txBody>
        </p:sp>
        <p:sp>
          <p:nvSpPr>
            <p:cNvPr id="27" name="Oval 26"/>
            <p:cNvSpPr/>
            <p:nvPr/>
          </p:nvSpPr>
          <p:spPr bwMode="auto">
            <a:xfrm>
              <a:off x="3806660" y="4315031"/>
              <a:ext cx="919688" cy="536481"/>
            </a:xfrm>
            <a:prstGeom prst="ellipse">
              <a:avLst/>
            </a:prstGeom>
            <a:solidFill>
              <a:schemeClr val="accent5"/>
            </a:solidFill>
            <a:ln w="9525" cap="flat" cmpd="sng" algn="ctr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683695" y="5119364"/>
              <a:ext cx="83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DevOps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981423" y="5535715"/>
              <a:ext cx="19543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err="1">
                  <a:latin typeface="+mj-lt"/>
                </a:rPr>
                <a:t>DevOps</a:t>
              </a:r>
              <a:r>
                <a:rPr lang="en-US" sz="1400" b="1" dirty="0">
                  <a:latin typeface="+mj-lt"/>
                </a:rPr>
                <a:t> as a Service</a:t>
              </a:r>
            </a:p>
          </p:txBody>
        </p:sp>
        <p:sp>
          <p:nvSpPr>
            <p:cNvPr id="30" name="Oval 29"/>
            <p:cNvSpPr/>
            <p:nvPr/>
          </p:nvSpPr>
          <p:spPr bwMode="auto">
            <a:xfrm>
              <a:off x="7350175" y="4054056"/>
              <a:ext cx="1043517" cy="1044000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31" name="Oval 30"/>
            <p:cNvSpPr/>
            <p:nvPr/>
          </p:nvSpPr>
          <p:spPr bwMode="auto">
            <a:xfrm>
              <a:off x="8899578" y="4054056"/>
              <a:ext cx="1043517" cy="1044000"/>
            </a:xfrm>
            <a:prstGeom prst="ellipse">
              <a:avLst/>
            </a:prstGeom>
            <a:solidFill>
              <a:srgbClr val="00BDBD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572424" y="5120853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181095" y="5119364"/>
              <a:ext cx="5139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j-lt"/>
                </a:rPr>
                <a:t>Ops</a:t>
              </a:r>
            </a:p>
          </p:txBody>
        </p:sp>
        <p:sp>
          <p:nvSpPr>
            <p:cNvPr id="34" name="Oval 33"/>
            <p:cNvSpPr/>
            <p:nvPr/>
          </p:nvSpPr>
          <p:spPr bwMode="auto">
            <a:xfrm>
              <a:off x="8385228" y="4341922"/>
              <a:ext cx="522817" cy="536481"/>
            </a:xfrm>
            <a:prstGeom prst="ellipse">
              <a:avLst/>
            </a:prstGeom>
            <a:solidFill>
              <a:schemeClr val="accent5"/>
            </a:solidFill>
            <a:ln w="9525" cap="flat" cmpd="sng" algn="ctr">
              <a:solidFill>
                <a:schemeClr val="accent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1438" tIns="36512" rIns="71438" bIns="36512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hangingPunct="0">
                <a:buClr>
                  <a:schemeClr val="tx1"/>
                </a:buClr>
                <a:buFont typeface="Wingdings" pitchFamily="2" charset="2"/>
                <a:buChar char="n"/>
              </a:pPr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255236" y="5119364"/>
              <a:ext cx="83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>
                  <a:latin typeface="+mj-lt"/>
                </a:rPr>
                <a:t>DevOps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502574" y="5535715"/>
              <a:ext cx="23332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Temporary </a:t>
              </a:r>
              <a:r>
                <a:rPr lang="en-US" sz="1400" b="1" dirty="0" err="1">
                  <a:latin typeface="+mj-lt"/>
                </a:rPr>
                <a:t>DevOps</a:t>
              </a:r>
              <a:r>
                <a:rPr lang="en-US" sz="1400" b="1" dirty="0">
                  <a:latin typeface="+mj-lt"/>
                </a:rPr>
                <a:t> Team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183894" y="3452286"/>
              <a:ext cx="15712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Fully Embedded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256382" y="3452286"/>
              <a:ext cx="20299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Smooth collaboration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159138" y="6024436"/>
              <a:ext cx="5299849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From M. Skelton. What Team Structure is Right for </a:t>
              </a:r>
              <a:r>
                <a:rPr lang="en-US" sz="1000" dirty="0" err="1"/>
                <a:t>DevOps</a:t>
              </a:r>
              <a:r>
                <a:rPr lang="en-US" sz="1000" dirty="0"/>
                <a:t> to Flourish? 2013</a:t>
              </a:r>
              <a:br>
                <a:rPr lang="en-US" sz="1000" dirty="0"/>
              </a:br>
              <a:r>
                <a:rPr lang="en-US" sz="1000" dirty="0">
                  <a:hlinkClick r:id="rId2"/>
                </a:rPr>
                <a:t>http://blog.matthewskelton.net/2013/10/22/what-team-structure-is-right-for-devops-to-flourish</a:t>
              </a:r>
              <a:r>
                <a:rPr lang="en-US" sz="1000" dirty="0" smtClean="0">
                  <a:hlinkClick r:id="rId2"/>
                </a:rPr>
                <a:t>/</a:t>
              </a:r>
              <a:endParaRPr lang="en-US" sz="1000" dirty="0" smtClean="0"/>
            </a:p>
            <a:p>
              <a:r>
                <a:rPr lang="en-US" sz="1000" dirty="0">
                  <a:hlinkClick r:id="rId3"/>
                </a:rPr>
                <a:t>http://</a:t>
              </a:r>
              <a:r>
                <a:rPr lang="en-US" sz="1000" dirty="0" smtClean="0">
                  <a:hlinkClick r:id="rId3"/>
                </a:rPr>
                <a:t>web.devopstopologies.com</a:t>
              </a:r>
              <a:r>
                <a:rPr lang="en-US" sz="1000" dirty="0" smtClean="0"/>
                <a:t>  </a:t>
              </a:r>
              <a:endParaRPr lang="en-US" sz="1000" dirty="0"/>
            </a:p>
          </p:txBody>
        </p:sp>
      </p:grpSp>
      <p:sp>
        <p:nvSpPr>
          <p:cNvPr id="40" name="Rectangle 39"/>
          <p:cNvSpPr/>
          <p:nvPr/>
        </p:nvSpPr>
        <p:spPr>
          <a:xfrm>
            <a:off x="16396" y="1124744"/>
            <a:ext cx="56383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/>
              <a:t>What to </a:t>
            </a:r>
            <a:r>
              <a:rPr lang="en-US" b="1" i="1" dirty="0" smtClean="0"/>
              <a:t>do: typical adoption patterns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343100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358" y="115888"/>
            <a:ext cx="6547755" cy="838200"/>
          </a:xfrm>
        </p:spPr>
        <p:txBody>
          <a:bodyPr/>
          <a:lstStyle/>
          <a:p>
            <a:r>
              <a:rPr lang="en-CA" dirty="0"/>
              <a:t>DevOps Practices: </a:t>
            </a:r>
            <a:r>
              <a:rPr lang="en-CA" dirty="0" smtClean="0"/>
              <a:t>However...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59" y="1238250"/>
            <a:ext cx="7978727" cy="2351105"/>
          </a:xfrm>
        </p:spPr>
        <p:txBody>
          <a:bodyPr/>
          <a:lstStyle/>
          <a:p>
            <a:pPr marL="457200" lvl="1" indent="0">
              <a:buNone/>
            </a:pPr>
            <a:r>
              <a:rPr lang="it-IT" sz="1800" dirty="0" smtClean="0">
                <a:solidFill>
                  <a:schemeClr val="bg1">
                    <a:lumMod val="65000"/>
                  </a:schemeClr>
                </a:solidFill>
                <a:sym typeface="Wingdings"/>
              </a:rPr>
              <a:t>[</a:t>
            </a:r>
            <a:r>
              <a:rPr lang="mr-IN" sz="1800" dirty="0" smtClean="0">
                <a:solidFill>
                  <a:schemeClr val="bg1">
                    <a:lumMod val="65000"/>
                  </a:schemeClr>
                </a:solidFill>
                <a:sym typeface="Wingdings"/>
              </a:rPr>
              <a:t>…</a:t>
            </a:r>
            <a:r>
              <a:rPr lang="it-IT" sz="1800" dirty="0" smtClean="0">
                <a:solidFill>
                  <a:schemeClr val="bg1">
                    <a:lumMod val="65000"/>
                  </a:schemeClr>
                </a:solidFill>
                <a:sym typeface="Wingdings"/>
              </a:rPr>
              <a:t>]</a:t>
            </a:r>
            <a:endParaRPr lang="en-CA" sz="1800" dirty="0">
              <a:solidFill>
                <a:schemeClr val="bg1">
                  <a:lumMod val="65000"/>
                </a:schemeClr>
              </a:solidFill>
              <a:sym typeface="Wingdings"/>
            </a:endParaRPr>
          </a:p>
          <a:p>
            <a:r>
              <a:rPr lang="en-CA" sz="1800" dirty="0">
                <a:solidFill>
                  <a:schemeClr val="bg1">
                    <a:lumMod val="65000"/>
                  </a:schemeClr>
                </a:solidFill>
                <a:sym typeface="Wingdings"/>
              </a:rPr>
              <a:t>Omniscience Tactics</a:t>
            </a:r>
          </a:p>
          <a:p>
            <a:pPr lvl="1"/>
            <a:r>
              <a:rPr lang="en-CA" sz="1800" dirty="0">
                <a:solidFill>
                  <a:schemeClr val="bg1">
                    <a:lumMod val="65000"/>
                  </a:schemeClr>
                </a:solidFill>
                <a:sym typeface="Wingdings"/>
              </a:rPr>
              <a:t>Monitor Everything</a:t>
            </a:r>
          </a:p>
          <a:p>
            <a:pPr lvl="1"/>
            <a:r>
              <a:rPr lang="en-CA" sz="1800" dirty="0">
                <a:solidFill>
                  <a:schemeClr val="bg1">
                    <a:lumMod val="65000"/>
                  </a:schemeClr>
                </a:solidFill>
                <a:sym typeface="Wingdings"/>
              </a:rPr>
              <a:t>Monitoring-as-a-service</a:t>
            </a:r>
          </a:p>
          <a:p>
            <a:pPr lvl="1"/>
            <a:r>
              <a:rPr lang="en-CA" sz="1800" dirty="0">
                <a:solidFill>
                  <a:schemeClr val="bg1">
                    <a:lumMod val="65000"/>
                  </a:schemeClr>
                </a:solidFill>
                <a:sym typeface="Wingdings"/>
              </a:rPr>
              <a:t>On-The-Fly Risk Engineering</a:t>
            </a:r>
          </a:p>
          <a:p>
            <a:pPr lvl="1"/>
            <a:r>
              <a:rPr lang="en-CA" sz="1800" dirty="0">
                <a:solidFill>
                  <a:schemeClr val="bg1">
                    <a:lumMod val="65000"/>
                  </a:schemeClr>
                </a:solidFill>
                <a:sym typeface="Wingdings"/>
              </a:rPr>
              <a:t>Omniscient Analytics</a:t>
            </a:r>
          </a:p>
          <a:p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44</a:t>
            </a:fld>
            <a:endParaRPr lang="it-IT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775344" y="3394985"/>
            <a:ext cx="73686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Most of them are research concepts or concept experiments in industry with the exception of three:</a:t>
            </a:r>
          </a:p>
          <a:p>
            <a:endParaRPr lang="en-CA" dirty="0" smtClean="0"/>
          </a:p>
          <a:p>
            <a:pPr marL="457200" indent="-457200">
              <a:buAutoNum type="arabicPeriod"/>
            </a:pPr>
            <a:r>
              <a:rPr lang="en-CA" dirty="0" smtClean="0"/>
              <a:t>Infrastructure-as-code;</a:t>
            </a:r>
          </a:p>
          <a:p>
            <a:pPr marL="457200" indent="-457200">
              <a:buAutoNum type="arabicPeriod"/>
            </a:pPr>
            <a:r>
              <a:rPr lang="en-CA" dirty="0" smtClean="0"/>
              <a:t>Microservices;</a:t>
            </a:r>
          </a:p>
          <a:p>
            <a:pPr marL="457200" indent="-457200">
              <a:buAutoNum type="arabicPeriod"/>
            </a:pPr>
            <a:r>
              <a:rPr lang="it-IT" dirty="0" smtClean="0"/>
              <a:t>And</a:t>
            </a:r>
            <a:r>
              <a:rPr lang="mr-IN" dirty="0" smtClean="0"/>
              <a:t>…</a:t>
            </a:r>
            <a:endParaRPr lang="en-CA" dirty="0"/>
          </a:p>
        </p:txBody>
      </p:sp>
      <p:sp>
        <p:nvSpPr>
          <p:cNvPr id="7" name="TextBox 6"/>
          <p:cNvSpPr txBox="1"/>
          <p:nvPr/>
        </p:nvSpPr>
        <p:spPr>
          <a:xfrm>
            <a:off x="5779593" y="5869956"/>
            <a:ext cx="2676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800" i="1" dirty="0" smtClean="0"/>
              <a:t>&lt;Moment-of-suspense&gt;</a:t>
            </a:r>
            <a:endParaRPr lang="en-CA" sz="1800" i="1" dirty="0"/>
          </a:p>
        </p:txBody>
      </p:sp>
    </p:spTree>
    <p:extLst>
      <p:ext uri="{BB962C8B-B14F-4D97-AF65-F5344CB8AC3E}">
        <p14:creationId xmlns:p14="http://schemas.microsoft.com/office/powerpoint/2010/main" val="123817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358" y="115888"/>
            <a:ext cx="6547755" cy="838200"/>
          </a:xfrm>
        </p:spPr>
        <p:txBody>
          <a:bodyPr/>
          <a:lstStyle/>
          <a:p>
            <a:r>
              <a:rPr lang="en-CA" dirty="0"/>
              <a:t>DevOps Practices: Let’s take a look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59" y="1238250"/>
            <a:ext cx="7978727" cy="2351105"/>
          </a:xfrm>
        </p:spPr>
        <p:txBody>
          <a:bodyPr/>
          <a:lstStyle/>
          <a:p>
            <a:pPr marL="457200" lvl="1" indent="0">
              <a:buNone/>
            </a:pPr>
            <a:endParaRPr lang="en-CA" sz="1800" dirty="0">
              <a:sym typeface="Wingdings"/>
            </a:endParaRPr>
          </a:p>
          <a:p>
            <a:r>
              <a:rPr lang="en-CA" sz="1800" dirty="0">
                <a:sym typeface="Wingdings"/>
              </a:rPr>
              <a:t>Omniscience Tactics</a:t>
            </a:r>
          </a:p>
          <a:p>
            <a:pPr lvl="1"/>
            <a:r>
              <a:rPr lang="en-CA" sz="1800" dirty="0">
                <a:sym typeface="Wingdings"/>
              </a:rPr>
              <a:t>Monitor Everything</a:t>
            </a:r>
          </a:p>
          <a:p>
            <a:pPr lvl="1"/>
            <a:r>
              <a:rPr lang="en-CA" sz="1800" dirty="0">
                <a:sym typeface="Wingdings"/>
              </a:rPr>
              <a:t>Monitoring-as-a-service</a:t>
            </a:r>
          </a:p>
          <a:p>
            <a:pPr lvl="1"/>
            <a:r>
              <a:rPr lang="en-CA" sz="1800" dirty="0">
                <a:sym typeface="Wingdings"/>
              </a:rPr>
              <a:t>On-The-Fly Risk Engineering</a:t>
            </a:r>
          </a:p>
          <a:p>
            <a:pPr lvl="1"/>
            <a:r>
              <a:rPr lang="en-CA" sz="1800" dirty="0">
                <a:sym typeface="Wingdings"/>
              </a:rPr>
              <a:t>Omniscient Analytics</a:t>
            </a:r>
          </a:p>
          <a:p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45</a:t>
            </a:fld>
            <a:endParaRPr lang="it-IT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060440" y="3563439"/>
            <a:ext cx="71013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Most of them are research concepts or concept experiments in industry with the exception of three:</a:t>
            </a:r>
          </a:p>
          <a:p>
            <a:endParaRPr lang="en-CA" dirty="0" smtClean="0"/>
          </a:p>
          <a:p>
            <a:pPr marL="457200" indent="-457200">
              <a:buAutoNum type="arabicPeriod"/>
            </a:pPr>
            <a:r>
              <a:rPr lang="en-CA" strike="sngStrike" dirty="0" smtClean="0"/>
              <a:t>Infrastructure-as-code;</a:t>
            </a:r>
            <a:r>
              <a:rPr lang="en-CA" sz="3200" dirty="0" smtClean="0">
                <a:solidFill>
                  <a:srgbClr val="008000"/>
                </a:solidFill>
              </a:rPr>
              <a:t> </a:t>
            </a:r>
            <a:r>
              <a:rPr lang="en-CA" sz="32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en-CA" dirty="0" smtClean="0">
              <a:solidFill>
                <a:srgbClr val="008000"/>
              </a:solidFill>
            </a:endParaRPr>
          </a:p>
          <a:p>
            <a:pPr marL="457200" indent="-457200">
              <a:buAutoNum type="arabicPeriod"/>
            </a:pPr>
            <a:r>
              <a:rPr lang="en-CA" strike="sngStrike" dirty="0" smtClean="0"/>
              <a:t>Microservices;</a:t>
            </a:r>
            <a:r>
              <a:rPr lang="en-CA" dirty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 </a:t>
            </a:r>
            <a:r>
              <a:rPr lang="en-CA" sz="3200" dirty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en-CA" strike="sngStrike" dirty="0" smtClean="0"/>
          </a:p>
          <a:p>
            <a:pPr marL="457200" indent="-457200">
              <a:buAutoNum type="arabicPeriod"/>
            </a:pPr>
            <a:r>
              <a:rPr lang="en-CA" b="1" dirty="0" smtClean="0"/>
              <a:t>Continuous Architecting </a:t>
            </a:r>
            <a:r>
              <a:rPr lang="en-CA" b="1" dirty="0" smtClean="0">
                <a:sym typeface="Wingdings"/>
              </a:rPr>
              <a:t>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1538335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Continuous Architecting Explained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34586"/>
            <a:ext cx="7772400" cy="4781550"/>
          </a:xfrm>
        </p:spPr>
        <p:txBody>
          <a:bodyPr/>
          <a:lstStyle/>
          <a:p>
            <a:r>
              <a:rPr lang="en-CA" dirty="0" smtClean="0"/>
              <a:t>Software Architecture responds to architecture drivers... Upgrade the drivers for DevOps!</a:t>
            </a:r>
          </a:p>
          <a:p>
            <a:pPr marL="0" indent="0">
              <a:buNone/>
            </a:pPr>
            <a:endParaRPr lang="en-CA" dirty="0" smtClean="0"/>
          </a:p>
          <a:p>
            <a:pPr lvl="1"/>
            <a:r>
              <a:rPr lang="en-CA" dirty="0" smtClean="0"/>
              <a:t>Design for Modifiability</a:t>
            </a:r>
          </a:p>
          <a:p>
            <a:pPr lvl="1"/>
            <a:r>
              <a:rPr lang="en-CA" dirty="0" smtClean="0"/>
              <a:t>Design for Observability</a:t>
            </a:r>
          </a:p>
          <a:p>
            <a:pPr lvl="1"/>
            <a:r>
              <a:rPr lang="en-CA" dirty="0" smtClean="0"/>
              <a:t>Design for Evolution &amp; Testability</a:t>
            </a:r>
          </a:p>
          <a:p>
            <a:pPr lvl="1"/>
            <a:r>
              <a:rPr lang="en-CA" dirty="0" smtClean="0"/>
              <a:t>Design for Availability &amp; Performance, but</a:t>
            </a:r>
            <a:r>
              <a:rPr lang="mr-IN" dirty="0" smtClean="0"/>
              <a:t>…</a:t>
            </a:r>
            <a:r>
              <a:rPr lang="it-IT" dirty="0" smtClean="0"/>
              <a:t> </a:t>
            </a:r>
            <a:r>
              <a:rPr lang="it-IT" dirty="0" err="1" smtClean="0"/>
              <a:t>most</a:t>
            </a:r>
            <a:r>
              <a:rPr lang="it-IT" dirty="0" smtClean="0"/>
              <a:t> of </a:t>
            </a:r>
            <a:r>
              <a:rPr lang="it-IT" dirty="0" err="1" smtClean="0"/>
              <a:t>all</a:t>
            </a:r>
            <a:r>
              <a:rPr lang="mr-IN" dirty="0" smtClean="0"/>
              <a:t>…</a:t>
            </a:r>
            <a:endParaRPr lang="it-IT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46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3626259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Continuous Architecting Explained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56838"/>
            <a:ext cx="7772400" cy="4781550"/>
          </a:xfrm>
        </p:spPr>
        <p:txBody>
          <a:bodyPr/>
          <a:lstStyle/>
          <a:p>
            <a:r>
              <a:rPr lang="en-CA" dirty="0" smtClean="0"/>
              <a:t>Software Architecture responds to architecture drivers... Upgrade the drivers for DevOps!</a:t>
            </a:r>
          </a:p>
          <a:p>
            <a:pPr lvl="1"/>
            <a:endParaRPr lang="en-CA" dirty="0" smtClean="0"/>
          </a:p>
          <a:p>
            <a:pPr lvl="1"/>
            <a:r>
              <a:rPr lang="en-CA" dirty="0" smtClean="0"/>
              <a:t>Design for Modifiability</a:t>
            </a:r>
          </a:p>
          <a:p>
            <a:pPr lvl="1"/>
            <a:r>
              <a:rPr lang="en-CA" dirty="0"/>
              <a:t>Design for </a:t>
            </a:r>
            <a:r>
              <a:rPr lang="en-CA" dirty="0" smtClean="0"/>
              <a:t>Observability</a:t>
            </a:r>
          </a:p>
          <a:p>
            <a:pPr lvl="1"/>
            <a:r>
              <a:rPr lang="en-CA" dirty="0" smtClean="0"/>
              <a:t>Design for Evolution &amp; Testability</a:t>
            </a:r>
          </a:p>
          <a:p>
            <a:pPr lvl="1"/>
            <a:r>
              <a:rPr lang="en-CA" dirty="0" smtClean="0"/>
              <a:t>Design for Availability &amp; Performance, but</a:t>
            </a:r>
            <a:r>
              <a:rPr lang="mr-IN" dirty="0" smtClean="0"/>
              <a:t>…</a:t>
            </a:r>
            <a:r>
              <a:rPr lang="it-IT" dirty="0" smtClean="0"/>
              <a:t> </a:t>
            </a:r>
            <a:r>
              <a:rPr lang="it-IT" dirty="0" err="1" smtClean="0"/>
              <a:t>most</a:t>
            </a:r>
            <a:r>
              <a:rPr lang="it-IT" dirty="0" smtClean="0"/>
              <a:t> of </a:t>
            </a:r>
            <a:r>
              <a:rPr lang="it-IT" dirty="0" err="1" smtClean="0"/>
              <a:t>all</a:t>
            </a:r>
            <a:r>
              <a:rPr lang="mr-IN" dirty="0" smtClean="0"/>
              <a:t>…</a:t>
            </a:r>
            <a:endParaRPr lang="it-IT" dirty="0" smtClean="0"/>
          </a:p>
          <a:p>
            <a:pPr lvl="1"/>
            <a:r>
              <a:rPr lang="it-IT" sz="2400" b="1" dirty="0" smtClean="0"/>
              <a:t>Design for SA </a:t>
            </a:r>
            <a:r>
              <a:rPr lang="it-IT" sz="2400" b="1" dirty="0" err="1" smtClean="0"/>
              <a:t>failure</a:t>
            </a:r>
            <a:r>
              <a:rPr lang="it-IT" sz="2400" b="1" dirty="0" smtClean="0"/>
              <a:t>! </a:t>
            </a:r>
          </a:p>
          <a:p>
            <a:pPr lvl="2"/>
            <a:r>
              <a:rPr lang="it-IT" dirty="0" smtClean="0"/>
              <a:t>SA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incremental</a:t>
            </a:r>
            <a:r>
              <a:rPr lang="it-IT" dirty="0" smtClean="0"/>
              <a:t>, </a:t>
            </a:r>
            <a:r>
              <a:rPr lang="it-IT" dirty="0" err="1" smtClean="0"/>
              <a:t>refined</a:t>
            </a:r>
            <a:r>
              <a:rPr lang="it-IT" dirty="0" smtClean="0"/>
              <a:t> from a </a:t>
            </a:r>
            <a:r>
              <a:rPr lang="it-IT" dirty="0" err="1" smtClean="0"/>
              <a:t>rough</a:t>
            </a:r>
            <a:r>
              <a:rPr lang="it-IT" dirty="0" smtClean="0"/>
              <a:t> </a:t>
            </a:r>
            <a:r>
              <a:rPr lang="it-IT" dirty="0" err="1" smtClean="0"/>
              <a:t>draft</a:t>
            </a:r>
            <a:r>
              <a:rPr lang="it-IT" dirty="0" smtClean="0"/>
              <a:t> </a:t>
            </a:r>
            <a:r>
              <a:rPr lang="it-IT" b="1" dirty="0" smtClean="0"/>
              <a:t>via </a:t>
            </a:r>
            <a:r>
              <a:rPr lang="it-IT" b="1" dirty="0" err="1" smtClean="0"/>
              <a:t>neverending</a:t>
            </a:r>
            <a:r>
              <a:rPr lang="it-IT" b="1" dirty="0" smtClean="0"/>
              <a:t> </a:t>
            </a:r>
            <a:r>
              <a:rPr lang="it-IT" b="1" dirty="0" err="1" smtClean="0"/>
              <a:t>continuous</a:t>
            </a:r>
            <a:r>
              <a:rPr lang="it-IT" b="1" dirty="0" smtClean="0"/>
              <a:t> </a:t>
            </a:r>
            <a:r>
              <a:rPr lang="it-IT" b="1" dirty="0" err="1" smtClean="0"/>
              <a:t>architectural</a:t>
            </a:r>
            <a:r>
              <a:rPr lang="it-IT" b="1" dirty="0" smtClean="0"/>
              <a:t> </a:t>
            </a:r>
            <a:r>
              <a:rPr lang="it-IT" b="1" dirty="0" err="1" smtClean="0"/>
              <a:t>improvement</a:t>
            </a:r>
            <a:r>
              <a:rPr lang="it-IT" b="1" dirty="0" smtClean="0"/>
              <a:t>!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47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1716252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48</a:t>
            </a:fld>
            <a:endParaRPr lang="it-IT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964" y="2878679"/>
            <a:ext cx="5735855" cy="324690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698625" y="115888"/>
            <a:ext cx="5678488" cy="838200"/>
          </a:xfrm>
        </p:spPr>
        <p:txBody>
          <a:bodyPr/>
          <a:lstStyle/>
          <a:p>
            <a:r>
              <a:rPr lang="en-CA" dirty="0" smtClean="0"/>
              <a:t>Continuous Architecting Explained</a:t>
            </a:r>
            <a:endParaRPr lang="en-CA" dirty="0"/>
          </a:p>
        </p:txBody>
      </p:sp>
      <p:sp>
        <p:nvSpPr>
          <p:cNvPr id="3" name="TextBox 2"/>
          <p:cNvSpPr txBox="1"/>
          <p:nvPr/>
        </p:nvSpPr>
        <p:spPr>
          <a:xfrm>
            <a:off x="90712" y="1205090"/>
            <a:ext cx="3796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smtClean="0"/>
              <a:t>Dev Goal:</a:t>
            </a:r>
            <a:r>
              <a:rPr lang="en-CA" sz="2000" dirty="0" smtClean="0"/>
              <a:t> “Prepare a Software Architecture designed to be immediately deployable”</a:t>
            </a:r>
            <a:br>
              <a:rPr lang="en-CA" sz="2000" dirty="0" smtClean="0"/>
            </a:br>
            <a:endParaRPr lang="en-CA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5040945" y="1179174"/>
            <a:ext cx="37969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smtClean="0"/>
              <a:t>Ops Goal:</a:t>
            </a:r>
            <a:r>
              <a:rPr lang="en-CA" sz="2000" dirty="0" smtClean="0"/>
              <a:t> “Observe the architecture runtime and provide Ops feedback to Dev</a:t>
            </a:r>
            <a:r>
              <a:rPr lang="mr-IN" sz="2000" dirty="0" smtClean="0"/>
              <a:t>…</a:t>
            </a:r>
            <a:r>
              <a:rPr lang="it-IT" sz="2000" dirty="0" err="1" smtClean="0"/>
              <a:t>then</a:t>
            </a:r>
            <a:r>
              <a:rPr lang="it-IT" sz="2000" dirty="0" smtClean="0"/>
              <a:t> </a:t>
            </a:r>
            <a:r>
              <a:rPr lang="it-IT" sz="2000" dirty="0" err="1" smtClean="0"/>
              <a:t>improve</a:t>
            </a:r>
            <a:r>
              <a:rPr lang="it-IT" sz="2000" dirty="0" smtClean="0"/>
              <a:t> </a:t>
            </a:r>
            <a:r>
              <a:rPr lang="it-IT" sz="2000" dirty="0" err="1" smtClean="0"/>
              <a:t>architecture</a:t>
            </a:r>
            <a:r>
              <a:rPr lang="it-IT" sz="2000" dirty="0" smtClean="0"/>
              <a:t> </a:t>
            </a:r>
            <a:r>
              <a:rPr lang="it-IT" sz="2000" dirty="0" err="1" smtClean="0"/>
              <a:t>continously</a:t>
            </a:r>
            <a:r>
              <a:rPr lang="en-CA" sz="2000" dirty="0" smtClean="0"/>
              <a:t>”</a:t>
            </a:r>
            <a:br>
              <a:rPr lang="en-CA" sz="2000" dirty="0" smtClean="0"/>
            </a:br>
            <a:endParaRPr lang="en-CA" sz="2000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5831426" y="2513844"/>
            <a:ext cx="1010781" cy="1788199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2449199" y="2228769"/>
            <a:ext cx="634977" cy="2086233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622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Continuous Architecting Explained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92048"/>
            <a:ext cx="7772400" cy="4781550"/>
          </a:xfrm>
        </p:spPr>
        <p:txBody>
          <a:bodyPr/>
          <a:lstStyle/>
          <a:p>
            <a:r>
              <a:rPr lang="en-CA" dirty="0" smtClean="0"/>
              <a:t>Software Architecture responds to architecture drivers... Upgrade the drivers for DevOps!</a:t>
            </a:r>
          </a:p>
          <a:p>
            <a:endParaRPr lang="en-CA" dirty="0" smtClean="0"/>
          </a:p>
          <a:p>
            <a:pPr lvl="1"/>
            <a:r>
              <a:rPr lang="en-CA" dirty="0" smtClean="0"/>
              <a:t>Design for Modifiability</a:t>
            </a:r>
          </a:p>
          <a:p>
            <a:pPr lvl="1"/>
            <a:r>
              <a:rPr lang="en-CA" dirty="0"/>
              <a:t>Design for </a:t>
            </a:r>
            <a:r>
              <a:rPr lang="en-CA" dirty="0" smtClean="0"/>
              <a:t>Observability</a:t>
            </a:r>
          </a:p>
          <a:p>
            <a:pPr lvl="1"/>
            <a:r>
              <a:rPr lang="en-CA" dirty="0" smtClean="0"/>
              <a:t>Design for Evolution &amp; Testability</a:t>
            </a:r>
          </a:p>
          <a:p>
            <a:pPr lvl="1"/>
            <a:r>
              <a:rPr lang="en-CA" dirty="0" smtClean="0"/>
              <a:t>Design for Availability &amp; Performance, but</a:t>
            </a:r>
            <a:r>
              <a:rPr lang="mr-IN" dirty="0" smtClean="0"/>
              <a:t>…</a:t>
            </a:r>
            <a:r>
              <a:rPr lang="it-IT" dirty="0" smtClean="0"/>
              <a:t> </a:t>
            </a:r>
            <a:r>
              <a:rPr lang="it-IT" dirty="0" err="1" smtClean="0"/>
              <a:t>most</a:t>
            </a:r>
            <a:r>
              <a:rPr lang="it-IT" dirty="0" smtClean="0"/>
              <a:t> of </a:t>
            </a:r>
            <a:r>
              <a:rPr lang="it-IT" dirty="0" err="1" smtClean="0"/>
              <a:t>all</a:t>
            </a:r>
            <a:r>
              <a:rPr lang="mr-IN" dirty="0" smtClean="0"/>
              <a:t>…</a:t>
            </a:r>
            <a:endParaRPr lang="it-IT" dirty="0" smtClean="0"/>
          </a:p>
          <a:p>
            <a:pPr lvl="1"/>
            <a:r>
              <a:rPr lang="it-IT" dirty="0" smtClean="0"/>
              <a:t>Design for </a:t>
            </a:r>
            <a:r>
              <a:rPr lang="it-IT" dirty="0" err="1" smtClean="0"/>
              <a:t>failure</a:t>
            </a:r>
            <a:r>
              <a:rPr lang="it-IT" dirty="0" smtClean="0"/>
              <a:t> and </a:t>
            </a:r>
            <a:r>
              <a:rPr lang="it-IT" dirty="0" err="1" smtClean="0"/>
              <a:t>incremental</a:t>
            </a:r>
            <a:r>
              <a:rPr lang="it-IT" dirty="0" smtClean="0"/>
              <a:t>, </a:t>
            </a:r>
            <a:r>
              <a:rPr lang="it-IT" dirty="0" err="1" smtClean="0"/>
              <a:t>continuous</a:t>
            </a:r>
            <a:r>
              <a:rPr lang="it-IT" dirty="0" smtClean="0"/>
              <a:t> </a:t>
            </a:r>
            <a:r>
              <a:rPr lang="it-IT" dirty="0" err="1" smtClean="0"/>
              <a:t>architectural</a:t>
            </a:r>
            <a:r>
              <a:rPr lang="it-IT" dirty="0" smtClean="0"/>
              <a:t> </a:t>
            </a:r>
            <a:r>
              <a:rPr lang="it-IT" dirty="0" err="1" smtClean="0"/>
              <a:t>improvement</a:t>
            </a:r>
            <a:endParaRPr lang="it-IT" dirty="0" smtClean="0"/>
          </a:p>
          <a:p>
            <a:pPr lvl="1"/>
            <a:r>
              <a:rPr lang="it-IT" b="1" dirty="0" smtClean="0"/>
              <a:t>Design for a </a:t>
            </a:r>
            <a:r>
              <a:rPr lang="it-IT" b="1" dirty="0" err="1" smtClean="0"/>
              <a:t>specific</a:t>
            </a:r>
            <a:r>
              <a:rPr lang="it-IT" b="1" dirty="0" smtClean="0"/>
              <a:t> </a:t>
            </a:r>
            <a:r>
              <a:rPr lang="it-IT" b="1" dirty="0" err="1" smtClean="0"/>
              <a:t>Organizational</a:t>
            </a:r>
            <a:r>
              <a:rPr lang="it-IT" b="1" dirty="0" smtClean="0"/>
              <a:t> Structure</a:t>
            </a:r>
            <a:endParaRPr lang="en-CA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49</a:t>
            </a:fld>
            <a:endParaRPr lang="it-IT" altLang="en-US"/>
          </a:p>
        </p:txBody>
      </p:sp>
    </p:spTree>
    <p:extLst>
      <p:ext uri="{BB962C8B-B14F-4D97-AF65-F5344CB8AC3E}">
        <p14:creationId xmlns:p14="http://schemas.microsoft.com/office/powerpoint/2010/main" val="3495303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295400"/>
            <a:ext cx="8489950" cy="4852988"/>
          </a:xfrm>
          <a:ln/>
        </p:spPr>
        <p:txBody>
          <a:bodyPr lIns="0" tIns="20802" rIns="0" bIns="0"/>
          <a:lstStyle/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/>
              <a:t>Unrealistic deadlines, e.g., imposed by someone external to the technical staff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/>
              <a:t>Requirements &amp; people change (too) often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chemeClr val="tx1"/>
                </a:solidFill>
              </a:rPr>
              <a:t>Effort and resources have been estimated in an overly optimistic way, 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chemeClr val="tx1"/>
                </a:solidFill>
              </a:rPr>
              <a:t>Risks have not been taken into account from the start of the project. </a:t>
            </a:r>
          </a:p>
          <a:p>
            <a:pPr marL="1263650" lvl="2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chemeClr val="tx1"/>
                </a:solidFill>
              </a:rPr>
              <a:t>Risks can be technical or human difficulties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rgbClr val="000000"/>
                </a:solidFill>
              </a:rPr>
              <a:t>Communication problems among staff members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rgbClr val="000000"/>
                </a:solidFill>
              </a:rPr>
              <a:t>Difficulty by the management to recognize recurrent delays and take immediate action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chemeClr val="tx1"/>
                </a:solidFill>
              </a:rPr>
              <a:t>Subversive stakeholders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668344" cy="838200"/>
          </a:xfrm>
        </p:spPr>
        <p:txBody>
          <a:bodyPr/>
          <a:lstStyle/>
          <a:p>
            <a:r>
              <a:rPr lang="en-US" b="1" dirty="0"/>
              <a:t>Why Social Software Engineering? </a:t>
            </a:r>
            <a:br>
              <a:rPr lang="en-US" b="1" dirty="0"/>
            </a:br>
            <a:r>
              <a:rPr lang="en-US" b="1" dirty="0"/>
              <a:t>Top failure causes so far</a:t>
            </a:r>
            <a:r>
              <a:rPr lang="en-US" b="1" dirty="0" smtClean="0"/>
              <a:t>*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5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496" y="6474822"/>
            <a:ext cx="3403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*Gartner Report 2012 + Our Own SLR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35616213"/>
      </p:ext>
    </p:extLst>
  </p:cSld>
  <p:clrMapOvr>
    <a:masterClrMapping/>
  </p:clrMapOvr>
  <p:transition xmlns:p14="http://schemas.microsoft.com/office/powerpoint/2010/main" spd="med" advTm="36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38250"/>
            <a:ext cx="8113174" cy="4781550"/>
          </a:xfrm>
        </p:spPr>
        <p:txBody>
          <a:bodyPr/>
          <a:lstStyle/>
          <a:p>
            <a:r>
              <a:rPr lang="en-CA" dirty="0" smtClean="0"/>
              <a:t>Design for a specific Organizational Structure!</a:t>
            </a:r>
          </a:p>
          <a:p>
            <a:pPr lvl="1"/>
            <a:endParaRPr lang="en-CA" dirty="0" smtClean="0"/>
          </a:p>
          <a:p>
            <a:pPr lvl="1"/>
            <a:r>
              <a:rPr lang="en-CA" dirty="0" smtClean="0"/>
              <a:t>The </a:t>
            </a:r>
            <a:r>
              <a:rPr lang="en-CA" i="1" dirty="0"/>
              <a:t>organization </a:t>
            </a:r>
            <a:r>
              <a:rPr lang="en-CA" dirty="0"/>
              <a:t>of your teams </a:t>
            </a:r>
            <a:r>
              <a:rPr lang="en-CA" dirty="0" smtClean="0"/>
              <a:t>has </a:t>
            </a:r>
            <a:r>
              <a:rPr lang="en-CA" dirty="0"/>
              <a:t>an </a:t>
            </a:r>
            <a:r>
              <a:rPr lang="en-CA" i="1" dirty="0"/>
              <a:t>impact </a:t>
            </a:r>
            <a:r>
              <a:rPr lang="en-CA" dirty="0"/>
              <a:t>on your system </a:t>
            </a:r>
            <a:r>
              <a:rPr lang="en-CA" i="1" dirty="0" smtClean="0"/>
              <a:t>designs</a:t>
            </a:r>
            <a:r>
              <a:rPr lang="mr-IN" i="1" dirty="0" smtClean="0"/>
              <a:t>…</a:t>
            </a:r>
            <a:r>
              <a:rPr lang="it-IT" i="1" dirty="0" smtClean="0"/>
              <a:t> </a:t>
            </a:r>
            <a:r>
              <a:rPr lang="it-IT" b="1" dirty="0" err="1" smtClean="0"/>
              <a:t>Make</a:t>
            </a:r>
            <a:r>
              <a:rPr lang="it-IT" b="1" dirty="0" smtClean="0"/>
              <a:t> </a:t>
            </a:r>
            <a:r>
              <a:rPr lang="it-IT" b="1" dirty="0" err="1" smtClean="0"/>
              <a:t>it</a:t>
            </a:r>
            <a:r>
              <a:rPr lang="it-IT" b="1" dirty="0" smtClean="0"/>
              <a:t> </a:t>
            </a:r>
            <a:r>
              <a:rPr lang="it-IT" b="1" dirty="0" err="1" smtClean="0"/>
              <a:t>explicit</a:t>
            </a:r>
            <a:r>
              <a:rPr lang="it-IT" b="1" dirty="0" smtClean="0"/>
              <a:t> </a:t>
            </a:r>
            <a:r>
              <a:rPr lang="it-IT" b="1" dirty="0" err="1" smtClean="0"/>
              <a:t>into</a:t>
            </a:r>
            <a:r>
              <a:rPr lang="it-IT" b="1" dirty="0" smtClean="0"/>
              <a:t> </a:t>
            </a:r>
            <a:r>
              <a:rPr lang="it-IT" b="1" dirty="0" err="1" smtClean="0"/>
              <a:t>your</a:t>
            </a:r>
            <a:r>
              <a:rPr lang="it-IT" b="1" dirty="0" smtClean="0"/>
              <a:t> design!</a:t>
            </a:r>
            <a:r>
              <a:rPr lang="en-CA" i="1" dirty="0" smtClean="0"/>
              <a:t> </a:t>
            </a:r>
            <a:endParaRPr lang="en-CA" dirty="0"/>
          </a:p>
          <a:p>
            <a:pPr lvl="1"/>
            <a:endParaRPr lang="en-CA" dirty="0" smtClean="0"/>
          </a:p>
          <a:p>
            <a:pPr lvl="1"/>
            <a:r>
              <a:rPr lang="en-CA" dirty="0" smtClean="0"/>
              <a:t>This is where microservices help </a:t>
            </a:r>
            <a:r>
              <a:rPr lang="en-CA" dirty="0" smtClean="0">
                <a:sym typeface="Wingdings"/>
              </a:rPr>
              <a:t> Leverage the small!</a:t>
            </a:r>
          </a:p>
          <a:p>
            <a:pPr lvl="1"/>
            <a:endParaRPr lang="en-CA" dirty="0">
              <a:sym typeface="Wingdings"/>
            </a:endParaRPr>
          </a:p>
          <a:p>
            <a:pPr lvl="1"/>
            <a:r>
              <a:rPr lang="en-CA" dirty="0" smtClean="0">
                <a:sym typeface="Wingdings"/>
              </a:rPr>
              <a:t>Remove burdens and barriers from the organization as you would in the architecture, remember </a:t>
            </a:r>
            <a:r>
              <a:rPr lang="en-CA" b="1" dirty="0" smtClean="0">
                <a:sym typeface="Wingdings"/>
              </a:rPr>
              <a:t>Conway’s Law</a:t>
            </a:r>
            <a:r>
              <a:rPr lang="en-CA" dirty="0" smtClean="0">
                <a:sym typeface="Wingdings"/>
              </a:rPr>
              <a:t>: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50</a:t>
            </a:fld>
            <a:endParaRPr lang="it-IT" alt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55047" y="115888"/>
            <a:ext cx="5822066" cy="838200"/>
          </a:xfrm>
        </p:spPr>
        <p:txBody>
          <a:bodyPr/>
          <a:lstStyle/>
          <a:p>
            <a:r>
              <a:rPr lang="en-CA" dirty="0" smtClean="0"/>
              <a:t>Continuous Architecting Explained*</a:t>
            </a:r>
            <a:endParaRPr lang="en-CA" dirty="0"/>
          </a:p>
        </p:txBody>
      </p:sp>
      <p:pic>
        <p:nvPicPr>
          <p:cNvPr id="7" name="Picture 6" descr="Screen Shot 2017-09-07 at 14.50.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13398"/>
            <a:ext cx="9144000" cy="10652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959" y="6517854"/>
            <a:ext cx="50193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 smtClean="0"/>
              <a:t>* “Continuous Architecting” by </a:t>
            </a:r>
            <a:r>
              <a:rPr lang="en-CA" sz="1400" dirty="0"/>
              <a:t>© Pierre </a:t>
            </a:r>
            <a:r>
              <a:rPr lang="en-CA" sz="1400" dirty="0" err="1"/>
              <a:t>Pureur</a:t>
            </a:r>
            <a:r>
              <a:rPr lang="en-CA" sz="1400" dirty="0"/>
              <a:t> &amp; Murat </a:t>
            </a:r>
            <a:r>
              <a:rPr lang="en-CA" sz="1400" dirty="0" err="1"/>
              <a:t>Erder</a:t>
            </a:r>
            <a:r>
              <a:rPr lang="en-CA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89939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DevOps: </a:t>
            </a:r>
            <a:r>
              <a:rPr lang="it-IT" b="1" dirty="0" err="1" smtClean="0"/>
              <a:t>Let’s</a:t>
            </a:r>
            <a:r>
              <a:rPr lang="it-IT" b="1" dirty="0" smtClean="0"/>
              <a:t> take a </a:t>
            </a:r>
            <a:r>
              <a:rPr lang="it-IT" b="1" dirty="0" err="1" smtClean="0"/>
              <a:t>step</a:t>
            </a:r>
            <a:r>
              <a:rPr lang="it-IT" b="1" dirty="0" smtClean="0"/>
              <a:t> back...</a:t>
            </a:r>
            <a:r>
              <a:rPr lang="is-IS" b="1" dirty="0" smtClean="0"/>
              <a:t> the kitchen!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80728"/>
            <a:ext cx="7772400" cy="4781550"/>
          </a:xfrm>
        </p:spPr>
        <p:txBody>
          <a:bodyPr/>
          <a:lstStyle/>
          <a:p>
            <a:r>
              <a:rPr lang="en-US" dirty="0">
                <a:solidFill>
                  <a:srgbClr val="D9D9D9"/>
                </a:solidFill>
              </a:rPr>
              <a:t>The motivation for DevOps is that developers and operators often have opposing goals: </a:t>
            </a:r>
            <a:endParaRPr lang="en-US" dirty="0" smtClean="0">
              <a:solidFill>
                <a:srgbClr val="D9D9D9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D9D9D9"/>
              </a:solidFill>
            </a:endParaRPr>
          </a:p>
          <a:p>
            <a:pPr lvl="1"/>
            <a:r>
              <a:rPr lang="en-US" dirty="0" smtClean="0">
                <a:solidFill>
                  <a:srgbClr val="D9D9D9"/>
                </a:solidFill>
              </a:rPr>
              <a:t>On one hand, Developers </a:t>
            </a:r>
            <a:r>
              <a:rPr lang="en-US" dirty="0">
                <a:solidFill>
                  <a:srgbClr val="D9D9D9"/>
                </a:solidFill>
              </a:rPr>
              <a:t>(</a:t>
            </a:r>
            <a:r>
              <a:rPr lang="en-US" dirty="0" err="1">
                <a:solidFill>
                  <a:srgbClr val="D9D9D9"/>
                </a:solidFill>
              </a:rPr>
              <a:t>Devs</a:t>
            </a:r>
            <a:r>
              <a:rPr lang="en-US" dirty="0">
                <a:solidFill>
                  <a:srgbClr val="D9D9D9"/>
                </a:solidFill>
              </a:rPr>
              <a:t>) try to push new </a:t>
            </a:r>
            <a:r>
              <a:rPr lang="en-US" b="1" dirty="0">
                <a:solidFill>
                  <a:srgbClr val="D9D9D9"/>
                </a:solidFill>
              </a:rPr>
              <a:t>features </a:t>
            </a:r>
            <a:r>
              <a:rPr lang="en-US" dirty="0">
                <a:solidFill>
                  <a:srgbClr val="D9D9D9"/>
                </a:solidFill>
              </a:rPr>
              <a:t>into the </a:t>
            </a:r>
            <a:r>
              <a:rPr lang="en-US" dirty="0" smtClean="0">
                <a:solidFill>
                  <a:srgbClr val="D9D9D9"/>
                </a:solidFill>
              </a:rPr>
              <a:t>product; </a:t>
            </a:r>
          </a:p>
          <a:p>
            <a:pPr lvl="1"/>
            <a:r>
              <a:rPr lang="en-US" dirty="0" smtClean="0">
                <a:solidFill>
                  <a:srgbClr val="D9D9D9"/>
                </a:solidFill>
              </a:rPr>
              <a:t>On the other hand, the </a:t>
            </a:r>
            <a:r>
              <a:rPr lang="en-US" dirty="0">
                <a:solidFill>
                  <a:srgbClr val="D9D9D9"/>
                </a:solidFill>
              </a:rPr>
              <a:t>core concern of operators (Ops) is </a:t>
            </a:r>
            <a:r>
              <a:rPr lang="en-US" b="1" dirty="0" smtClean="0">
                <a:solidFill>
                  <a:srgbClr val="D9D9D9"/>
                </a:solidFill>
              </a:rPr>
              <a:t>quality </a:t>
            </a:r>
            <a:r>
              <a:rPr lang="en-US" dirty="0" smtClean="0">
                <a:solidFill>
                  <a:srgbClr val="D9D9D9"/>
                </a:solidFill>
              </a:rPr>
              <a:t>— i.e., high </a:t>
            </a:r>
            <a:r>
              <a:rPr lang="en-US" dirty="0">
                <a:solidFill>
                  <a:srgbClr val="D9D9D9"/>
                </a:solidFill>
              </a:rPr>
              <a:t>burdens on </a:t>
            </a:r>
            <a:r>
              <a:rPr lang="en-US" dirty="0" smtClean="0">
                <a:solidFill>
                  <a:srgbClr val="D9D9D9"/>
                </a:solidFill>
              </a:rPr>
              <a:t>releasing features</a:t>
            </a:r>
          </a:p>
          <a:p>
            <a:pPr lvl="1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</a:rPr>
              <a:t>The goal of DevOps is </a:t>
            </a:r>
            <a:r>
              <a:rPr lang="en-US" i="1" dirty="0" smtClean="0">
                <a:solidFill>
                  <a:schemeClr val="bg1">
                    <a:lumMod val="85000"/>
                  </a:schemeClr>
                </a:solidFill>
              </a:rPr>
              <a:t>baking to achieve </a:t>
            </a:r>
            <a:r>
              <a:rPr lang="en-US" b="1" i="1" dirty="0" smtClean="0">
                <a:solidFill>
                  <a:schemeClr val="bg1">
                    <a:lumMod val="85000"/>
                  </a:schemeClr>
                </a:solidFill>
              </a:rPr>
              <a:t>both</a:t>
            </a:r>
            <a:r>
              <a:rPr lang="en-US" i="1" dirty="0" smtClean="0">
                <a:solidFill>
                  <a:schemeClr val="bg1">
                    <a:lumMod val="85000"/>
                  </a:schemeClr>
                </a:solidFill>
              </a:rPr>
              <a:t> at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</a:rPr>
              <a:t>high frequencies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by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encouraging </a:t>
            </a:r>
            <a:r>
              <a:rPr lang="en-US" b="1" dirty="0" smtClean="0">
                <a:solidFill>
                  <a:srgbClr val="FF0000"/>
                </a:solidFill>
              </a:rPr>
              <a:t>collaboration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rgbClr val="FF0000"/>
                </a:solidFill>
              </a:rPr>
              <a:t>community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 smtClean="0">
                <a:solidFill>
                  <a:srgbClr val="FF0000"/>
                </a:solidFill>
              </a:rPr>
              <a:t>sharing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between </a:t>
            </a:r>
            <a:r>
              <a:rPr lang="en-US" dirty="0" err="1"/>
              <a:t>Devs</a:t>
            </a:r>
            <a:r>
              <a:rPr lang="en-US" dirty="0"/>
              <a:t> and </a:t>
            </a:r>
            <a:r>
              <a:rPr lang="en-US" dirty="0" smtClean="0"/>
              <a:t>Ops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51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275856" y="5373216"/>
            <a:ext cx="51655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Organizational Structures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for DevOps Software Engineering! [4]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72846" y="5334342"/>
            <a:ext cx="21764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Here’s the kitchen!</a:t>
            </a:r>
            <a:endParaRPr lang="en-US" b="1" dirty="0"/>
          </a:p>
        </p:txBody>
      </p:sp>
      <p:sp>
        <p:nvSpPr>
          <p:cNvPr id="10" name="Right Arrow 9"/>
          <p:cNvSpPr/>
          <p:nvPr/>
        </p:nvSpPr>
        <p:spPr bwMode="auto">
          <a:xfrm>
            <a:off x="2843808" y="5589240"/>
            <a:ext cx="432048" cy="432048"/>
          </a:xfrm>
          <a:prstGeom prst="rightArrow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282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5888"/>
            <a:ext cx="7377113" cy="838200"/>
          </a:xfrm>
        </p:spPr>
        <p:txBody>
          <a:bodyPr/>
          <a:lstStyle/>
          <a:p>
            <a:r>
              <a:rPr lang="en-US" b="1" dirty="0" smtClean="0"/>
              <a:t>More about the kitchen</a:t>
            </a:r>
            <a:r>
              <a:rPr lang="is-IS" b="1" dirty="0" smtClean="0"/>
              <a:t>… Organizational Structures explained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779912" y="6309320"/>
            <a:ext cx="965200" cy="228600"/>
          </a:xfrm>
        </p:spPr>
        <p:txBody>
          <a:bodyPr/>
          <a:lstStyle/>
          <a:p>
            <a:pPr>
              <a:defRPr/>
            </a:pPr>
            <a:r>
              <a:rPr lang="it-IT" dirty="0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52</a:t>
            </a:fld>
            <a:r>
              <a:rPr lang="it-IT" dirty="0" smtClean="0"/>
              <a:t> -</a:t>
            </a:r>
            <a:endParaRPr lang="en-US" dirty="0"/>
          </a:p>
        </p:txBody>
      </p:sp>
      <p:pic>
        <p:nvPicPr>
          <p:cNvPr id="7" name="Picture 6" descr="Poster_SummerSoc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268760"/>
            <a:ext cx="4751724" cy="37444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4211960" y="1196752"/>
            <a:ext cx="49529" cy="4104456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445985" y="4581128"/>
            <a:ext cx="234026" cy="792088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107505" y="1052736"/>
            <a:ext cx="4104456" cy="54410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dirty="0"/>
              <a:t>the </a:t>
            </a:r>
            <a:r>
              <a:rPr lang="en-US" dirty="0" smtClean="0"/>
              <a:t>graph of </a:t>
            </a:r>
            <a:r>
              <a:rPr lang="en-US" b="1" dirty="0"/>
              <a:t>interactions</a:t>
            </a:r>
            <a:r>
              <a:rPr lang="en-US" dirty="0"/>
              <a:t>, </a:t>
            </a:r>
            <a:r>
              <a:rPr lang="en-US" b="1" dirty="0"/>
              <a:t>patterned relations </a:t>
            </a:r>
            <a:r>
              <a:rPr lang="en-US" dirty="0"/>
              <a:t>and </a:t>
            </a:r>
            <a:r>
              <a:rPr lang="en-US" b="1" dirty="0" smtClean="0"/>
              <a:t>arrangements</a:t>
            </a:r>
            <a:r>
              <a:rPr lang="en-US" dirty="0" smtClean="0"/>
              <a:t> </a:t>
            </a:r>
            <a:r>
              <a:rPr lang="en-US" dirty="0"/>
              <a:t>emerging between individuals </a:t>
            </a:r>
            <a:r>
              <a:rPr lang="en-US" dirty="0" smtClean="0"/>
              <a:t>in the </a:t>
            </a:r>
            <a:r>
              <a:rPr lang="en-US" dirty="0"/>
              <a:t>same </a:t>
            </a:r>
            <a:r>
              <a:rPr lang="en-US" dirty="0" smtClean="0"/>
              <a:t>endeavor”...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 smtClean="0"/>
              <a:t>So, a graph of:</a:t>
            </a:r>
          </a:p>
          <a:p>
            <a:pPr>
              <a:buFontTx/>
              <a:buChar char="-"/>
            </a:pPr>
            <a:r>
              <a:rPr lang="en-US" sz="2000" b="1" i="1" dirty="0" smtClean="0"/>
              <a:t>Software People</a:t>
            </a:r>
            <a:r>
              <a:rPr lang="en-US" sz="2000" dirty="0" smtClean="0"/>
              <a:t> (</a:t>
            </a:r>
            <a:r>
              <a:rPr lang="en-US" sz="2000" dirty="0" err="1" smtClean="0"/>
              <a:t>devs</a:t>
            </a:r>
            <a:r>
              <a:rPr lang="en-US" sz="2000" dirty="0" smtClean="0"/>
              <a:t>., ops., etc.)</a:t>
            </a:r>
          </a:p>
          <a:p>
            <a:pPr>
              <a:buFontTx/>
              <a:buChar char="-"/>
            </a:pPr>
            <a:r>
              <a:rPr lang="en-US" sz="2000" b="1" i="1" dirty="0" smtClean="0"/>
              <a:t>Software Things </a:t>
            </a:r>
            <a:r>
              <a:rPr lang="en-US" sz="2000" dirty="0" smtClean="0"/>
              <a:t>(Code, Architecture, VCSs, blogs, etc.)</a:t>
            </a:r>
          </a:p>
          <a:p>
            <a:pPr>
              <a:buFontTx/>
              <a:buChar char="-"/>
            </a:pPr>
            <a:r>
              <a:rPr lang="en-US" sz="2000" b="1" i="1" dirty="0" smtClean="0"/>
              <a:t>Their Relations </a:t>
            </a:r>
            <a:r>
              <a:rPr lang="en-US" sz="2000" dirty="0" smtClean="0"/>
              <a:t>(Org., Soc., </a:t>
            </a:r>
            <a:br>
              <a:rPr lang="en-US" sz="2000" dirty="0" smtClean="0"/>
            </a:br>
            <a:r>
              <a:rPr lang="en-US" sz="2000" dirty="0" smtClean="0"/>
              <a:t>Tech.)</a:t>
            </a:r>
          </a:p>
          <a:p>
            <a:pPr>
              <a:buFontTx/>
              <a:buChar char="-"/>
            </a:pPr>
            <a:r>
              <a:rPr lang="en-US" sz="2000" b="1" i="1" dirty="0" smtClean="0"/>
              <a:t>The Emergent Properties </a:t>
            </a:r>
            <a:r>
              <a:rPr lang="en-US" sz="2000" dirty="0" smtClean="0"/>
              <a:t>of the structure (recurrence, effectiveness, health, stability, etc.) [4,5]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94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2"/>
    </mc:Choice>
    <mc:Fallback xmlns="">
      <p:transition xmlns:p14="http://schemas.microsoft.com/office/powerpoint/2010/main" spd="slow" advTm="49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5888"/>
            <a:ext cx="7377113" cy="838200"/>
          </a:xfrm>
        </p:spPr>
        <p:txBody>
          <a:bodyPr/>
          <a:lstStyle/>
          <a:p>
            <a:r>
              <a:rPr lang="en-US" b="1" dirty="0" smtClean="0"/>
              <a:t>More about the kitchen</a:t>
            </a:r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779912" y="6309320"/>
            <a:ext cx="965200" cy="228600"/>
          </a:xfrm>
        </p:spPr>
        <p:txBody>
          <a:bodyPr/>
          <a:lstStyle/>
          <a:p>
            <a:pPr>
              <a:defRPr/>
            </a:pPr>
            <a:r>
              <a:rPr lang="it-IT" dirty="0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53</a:t>
            </a:fld>
            <a:r>
              <a:rPr lang="it-IT" dirty="0" smtClean="0"/>
              <a:t> -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4211960" y="1196752"/>
            <a:ext cx="49529" cy="4104456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445985" y="4581128"/>
            <a:ext cx="234026" cy="792088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107505" y="1052736"/>
            <a:ext cx="4104456" cy="54410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“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the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graph of 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interactions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, 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patterned relations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and </a:t>
            </a: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arrangements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emerging between individuals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in the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same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endeavor”... </a:t>
            </a:r>
          </a:p>
          <a:p>
            <a:pPr marL="0" indent="0">
              <a:buNone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</a:rPr>
              <a:t>So, a graph of:</a:t>
            </a:r>
          </a:p>
          <a:p>
            <a:pPr>
              <a:buFontTx/>
              <a:buChar char="-"/>
            </a:pPr>
            <a:r>
              <a:rPr lang="en-US" sz="2000" b="1" i="1" dirty="0" smtClean="0"/>
              <a:t>Software People</a:t>
            </a:r>
            <a:r>
              <a:rPr lang="en-US" sz="2000" dirty="0" smtClean="0"/>
              <a:t> (</a:t>
            </a:r>
            <a:r>
              <a:rPr lang="en-US" sz="2000" dirty="0" err="1" smtClean="0"/>
              <a:t>devs</a:t>
            </a:r>
            <a:r>
              <a:rPr lang="en-US" sz="2000" dirty="0" smtClean="0"/>
              <a:t>., ops., etc.)</a:t>
            </a:r>
          </a:p>
          <a:p>
            <a:pPr>
              <a:buFontTx/>
              <a:buChar char="-"/>
            </a:pPr>
            <a:r>
              <a:rPr lang="en-US" sz="2000" b="1" i="1" dirty="0" smtClean="0">
                <a:solidFill>
                  <a:srgbClr val="D9D9D9"/>
                </a:solidFill>
              </a:rPr>
              <a:t>Software Things </a:t>
            </a:r>
            <a:r>
              <a:rPr lang="en-US" sz="2000" dirty="0" smtClean="0">
                <a:solidFill>
                  <a:srgbClr val="D9D9D9"/>
                </a:solidFill>
              </a:rPr>
              <a:t>(Code, Architecture, VCSs, blogs, etc.)</a:t>
            </a:r>
          </a:p>
          <a:p>
            <a:pPr>
              <a:buFontTx/>
              <a:buChar char="-"/>
            </a:pPr>
            <a:r>
              <a:rPr lang="en-US" sz="2000" b="1" i="1" dirty="0" smtClean="0">
                <a:solidFill>
                  <a:srgbClr val="D9D9D9"/>
                </a:solidFill>
              </a:rPr>
              <a:t>Their Relations </a:t>
            </a:r>
            <a:r>
              <a:rPr lang="en-US" sz="2000" dirty="0" smtClean="0">
                <a:solidFill>
                  <a:srgbClr val="D9D9D9"/>
                </a:solidFill>
              </a:rPr>
              <a:t>(Org., Soc., </a:t>
            </a:r>
            <a:br>
              <a:rPr lang="en-US" sz="2000" dirty="0" smtClean="0">
                <a:solidFill>
                  <a:srgbClr val="D9D9D9"/>
                </a:solidFill>
              </a:rPr>
            </a:br>
            <a:r>
              <a:rPr lang="en-US" sz="2000" dirty="0" smtClean="0">
                <a:solidFill>
                  <a:srgbClr val="D9D9D9"/>
                </a:solidFill>
              </a:rPr>
              <a:t>Tech.)</a:t>
            </a:r>
          </a:p>
          <a:p>
            <a:pPr>
              <a:buFontTx/>
              <a:buChar char="-"/>
            </a:pPr>
            <a:r>
              <a:rPr lang="en-US" sz="2000" b="1" i="1" dirty="0" smtClean="0">
                <a:solidFill>
                  <a:srgbClr val="D9D9D9"/>
                </a:solidFill>
              </a:rPr>
              <a:t>The Emergent Properties </a:t>
            </a:r>
            <a:r>
              <a:rPr lang="en-US" sz="2000" dirty="0" smtClean="0">
                <a:solidFill>
                  <a:srgbClr val="D9D9D9"/>
                </a:solidFill>
              </a:rPr>
              <a:t>of the structure (recurrence, effectiveness, health, stability, etc.) [4,5]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15497" r="29094" b="13925"/>
          <a:stretch/>
        </p:blipFill>
        <p:spPr>
          <a:xfrm>
            <a:off x="5148064" y="1196752"/>
            <a:ext cx="1390772" cy="144031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148064" y="2636912"/>
            <a:ext cx="1495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Would-be Customer</a:t>
            </a:r>
            <a:endParaRPr lang="en-US" sz="12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l="11708" r="12927" b="11283"/>
          <a:stretch/>
        </p:blipFill>
        <p:spPr>
          <a:xfrm>
            <a:off x="7020272" y="1268760"/>
            <a:ext cx="1377528" cy="108012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020272" y="2348880"/>
            <a:ext cx="21237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New Customer</a:t>
            </a:r>
            <a:endParaRPr lang="en-US" sz="1600" b="1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/>
          <a:srcRect l="12117" t="20175" r="11538" b="5821"/>
          <a:stretch/>
        </p:blipFill>
        <p:spPr>
          <a:xfrm>
            <a:off x="7164288" y="2708920"/>
            <a:ext cx="1623729" cy="142691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524328" y="4293096"/>
            <a:ext cx="137527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Regular Customer</a:t>
            </a:r>
            <a:endParaRPr lang="en-US" sz="1600" b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3968" y="3140968"/>
            <a:ext cx="1809161" cy="14416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60032" y="4581128"/>
            <a:ext cx="151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Developer</a:t>
            </a:r>
            <a:endParaRPr lang="en-US" b="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8"/>
          <a:srcRect l="2397" t="9132" r="8766" b="18348"/>
          <a:stretch/>
        </p:blipFill>
        <p:spPr>
          <a:xfrm>
            <a:off x="6660232" y="4837775"/>
            <a:ext cx="2353144" cy="1327529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076056" y="5661248"/>
            <a:ext cx="1409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Operator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2215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2"/>
    </mc:Choice>
    <mc:Fallback xmlns="">
      <p:transition xmlns:p14="http://schemas.microsoft.com/office/powerpoint/2010/main" spd="slow" advTm="49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5888"/>
            <a:ext cx="7377113" cy="838200"/>
          </a:xfrm>
        </p:spPr>
        <p:txBody>
          <a:bodyPr/>
          <a:lstStyle/>
          <a:p>
            <a:r>
              <a:rPr lang="en-US" b="1" dirty="0" smtClean="0"/>
              <a:t>More about the kitchen</a:t>
            </a:r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779912" y="6309320"/>
            <a:ext cx="965200" cy="228600"/>
          </a:xfrm>
        </p:spPr>
        <p:txBody>
          <a:bodyPr/>
          <a:lstStyle/>
          <a:p>
            <a:pPr>
              <a:defRPr/>
            </a:pPr>
            <a:r>
              <a:rPr lang="it-IT" dirty="0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54</a:t>
            </a:fld>
            <a:r>
              <a:rPr lang="it-IT" dirty="0" smtClean="0"/>
              <a:t> -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 bwMode="auto">
          <a:xfrm>
            <a:off x="4211960" y="1196752"/>
            <a:ext cx="49529" cy="4104456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508104" y="5805264"/>
            <a:ext cx="2880320" cy="432048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Times New Roman" charset="0"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0"/>
              </a:rPr>
              <a:t>Ops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0"/>
              </a:rPr>
              <a:t> </a:t>
            </a:r>
            <a:r>
              <a:rPr lang="en-US" dirty="0" smtClean="0">
                <a:latin typeface="Arial" charset="0"/>
                <a:ea typeface="ＭＳ Ｐゴシック" charset="0"/>
              </a:rPr>
              <a:t>Cookbook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107505" y="1052736"/>
            <a:ext cx="4104456" cy="54410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D9D9D9"/>
                </a:solidFill>
              </a:rPr>
              <a:t>“</a:t>
            </a:r>
            <a:r>
              <a:rPr lang="en-US" dirty="0">
                <a:solidFill>
                  <a:srgbClr val="D9D9D9"/>
                </a:solidFill>
              </a:rPr>
              <a:t>the </a:t>
            </a:r>
            <a:r>
              <a:rPr lang="en-US" dirty="0" smtClean="0">
                <a:solidFill>
                  <a:srgbClr val="D9D9D9"/>
                </a:solidFill>
              </a:rPr>
              <a:t>graph of </a:t>
            </a:r>
            <a:r>
              <a:rPr lang="en-US" b="1" dirty="0">
                <a:solidFill>
                  <a:srgbClr val="D9D9D9"/>
                </a:solidFill>
              </a:rPr>
              <a:t>interactions</a:t>
            </a:r>
            <a:r>
              <a:rPr lang="en-US" dirty="0">
                <a:solidFill>
                  <a:srgbClr val="D9D9D9"/>
                </a:solidFill>
              </a:rPr>
              <a:t>, </a:t>
            </a:r>
            <a:r>
              <a:rPr lang="en-US" b="1" dirty="0">
                <a:solidFill>
                  <a:srgbClr val="D9D9D9"/>
                </a:solidFill>
              </a:rPr>
              <a:t>patterned relations </a:t>
            </a:r>
            <a:r>
              <a:rPr lang="en-US" dirty="0">
                <a:solidFill>
                  <a:srgbClr val="D9D9D9"/>
                </a:solidFill>
              </a:rPr>
              <a:t>and </a:t>
            </a:r>
            <a:r>
              <a:rPr lang="en-US" b="1" dirty="0" smtClean="0">
                <a:solidFill>
                  <a:srgbClr val="D9D9D9"/>
                </a:solidFill>
              </a:rPr>
              <a:t>arrangements</a:t>
            </a:r>
            <a:r>
              <a:rPr lang="en-US" dirty="0" smtClean="0">
                <a:solidFill>
                  <a:srgbClr val="D9D9D9"/>
                </a:solidFill>
              </a:rPr>
              <a:t> </a:t>
            </a:r>
            <a:r>
              <a:rPr lang="en-US" dirty="0">
                <a:solidFill>
                  <a:srgbClr val="D9D9D9"/>
                </a:solidFill>
              </a:rPr>
              <a:t>emerging between individuals </a:t>
            </a:r>
            <a:r>
              <a:rPr lang="en-US" dirty="0" smtClean="0">
                <a:solidFill>
                  <a:srgbClr val="D9D9D9"/>
                </a:solidFill>
              </a:rPr>
              <a:t>in the </a:t>
            </a:r>
            <a:r>
              <a:rPr lang="en-US" dirty="0">
                <a:solidFill>
                  <a:srgbClr val="D9D9D9"/>
                </a:solidFill>
              </a:rPr>
              <a:t>same </a:t>
            </a:r>
            <a:r>
              <a:rPr lang="en-US" dirty="0" smtClean="0">
                <a:solidFill>
                  <a:srgbClr val="D9D9D9"/>
                </a:solidFill>
              </a:rPr>
              <a:t>endeavor”... </a:t>
            </a:r>
          </a:p>
          <a:p>
            <a:pPr marL="0" indent="0">
              <a:buNone/>
            </a:pPr>
            <a:endParaRPr lang="en-US" dirty="0">
              <a:solidFill>
                <a:srgbClr val="D9D9D9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D9D9D9"/>
                </a:solidFill>
              </a:rPr>
              <a:t>So, a graph of:</a:t>
            </a:r>
          </a:p>
          <a:p>
            <a:pPr>
              <a:buFontTx/>
              <a:buChar char="-"/>
            </a:pPr>
            <a:r>
              <a:rPr lang="en-US" sz="2000" b="1" i="1" dirty="0" smtClean="0">
                <a:solidFill>
                  <a:srgbClr val="D9D9D9"/>
                </a:solidFill>
              </a:rPr>
              <a:t>Software People</a:t>
            </a:r>
            <a:r>
              <a:rPr lang="en-US" sz="2000" dirty="0" smtClean="0">
                <a:solidFill>
                  <a:srgbClr val="D9D9D9"/>
                </a:solidFill>
              </a:rPr>
              <a:t> (</a:t>
            </a:r>
            <a:r>
              <a:rPr lang="en-US" sz="2000" dirty="0" err="1" smtClean="0">
                <a:solidFill>
                  <a:srgbClr val="D9D9D9"/>
                </a:solidFill>
              </a:rPr>
              <a:t>devs</a:t>
            </a:r>
            <a:r>
              <a:rPr lang="en-US" sz="2000" dirty="0" smtClean="0">
                <a:solidFill>
                  <a:srgbClr val="D9D9D9"/>
                </a:solidFill>
              </a:rPr>
              <a:t>., ops., etc.)</a:t>
            </a:r>
          </a:p>
          <a:p>
            <a:pPr>
              <a:buFontTx/>
              <a:buChar char="-"/>
            </a:pPr>
            <a:r>
              <a:rPr lang="en-US" sz="2000" b="1" i="1" dirty="0" smtClean="0">
                <a:solidFill>
                  <a:srgbClr val="D9D9D9"/>
                </a:solidFill>
              </a:rPr>
              <a:t>Software Things </a:t>
            </a:r>
            <a:r>
              <a:rPr lang="en-US" sz="2000" dirty="0" smtClean="0">
                <a:solidFill>
                  <a:srgbClr val="D9D9D9"/>
                </a:solidFill>
              </a:rPr>
              <a:t>(Code, Architecture, VCSs, blogs, etc.)</a:t>
            </a:r>
          </a:p>
          <a:p>
            <a:pPr>
              <a:buFontTx/>
              <a:buChar char="-"/>
            </a:pPr>
            <a:r>
              <a:rPr lang="en-US" sz="2000" b="1" i="1" dirty="0" smtClean="0"/>
              <a:t>Their Relations </a:t>
            </a:r>
            <a:r>
              <a:rPr lang="en-US" sz="2000" dirty="0" smtClean="0"/>
              <a:t>(Org., Soc., </a:t>
            </a:r>
            <a:br>
              <a:rPr lang="en-US" sz="2000" dirty="0" smtClean="0"/>
            </a:br>
            <a:r>
              <a:rPr lang="en-US" sz="2000" dirty="0" smtClean="0"/>
              <a:t>Tech.)</a:t>
            </a:r>
          </a:p>
          <a:p>
            <a:pPr>
              <a:buFontTx/>
              <a:buChar char="-"/>
            </a:pPr>
            <a:r>
              <a:rPr lang="en-US" sz="2000" b="1" i="1" dirty="0" smtClean="0">
                <a:solidFill>
                  <a:srgbClr val="D9D9D9"/>
                </a:solidFill>
              </a:rPr>
              <a:t>The Emergent Properties </a:t>
            </a:r>
            <a:r>
              <a:rPr lang="en-US" sz="2000" dirty="0" smtClean="0">
                <a:solidFill>
                  <a:srgbClr val="D9D9D9"/>
                </a:solidFill>
              </a:rPr>
              <a:t>of the structure (recurrence, effectiveness, health, stability, etc.) [4,5]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 descr="Screen Shot 2016-05-02 at 11.32.46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695" y="4077072"/>
            <a:ext cx="4005953" cy="1801076"/>
          </a:xfrm>
          <a:prstGeom prst="rect">
            <a:avLst/>
          </a:prstGeom>
        </p:spPr>
      </p:pic>
      <p:pic>
        <p:nvPicPr>
          <p:cNvPr id="12" name="Picture 11" descr="Screen Shot 2016-05-02 at 10.16.04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862" y="1556792"/>
            <a:ext cx="4250172" cy="180632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auto">
          <a:xfrm>
            <a:off x="5508104" y="1124744"/>
            <a:ext cx="2880320" cy="432048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Times New Roman" charset="0"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0"/>
              </a:rPr>
              <a:t>Dev </a:t>
            </a:r>
            <a:r>
              <a:rPr lang="en-US" dirty="0" smtClean="0">
                <a:latin typeface="Arial" charset="0"/>
                <a:ea typeface="ＭＳ Ｐゴシック" charset="0"/>
              </a:rPr>
              <a:t>Cookbook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3" name="Up-Down Arrow 2"/>
          <p:cNvSpPr/>
          <p:nvPr/>
        </p:nvSpPr>
        <p:spPr bwMode="auto">
          <a:xfrm>
            <a:off x="7740352" y="3429000"/>
            <a:ext cx="432048" cy="648072"/>
          </a:xfrm>
          <a:prstGeom prst="upDownArrow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44208" y="3356992"/>
            <a:ext cx="1173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 smtClean="0"/>
              <a:t>Cognitive </a:t>
            </a:r>
            <a:br>
              <a:rPr lang="en-US" sz="1800" b="1" i="1" dirty="0" smtClean="0"/>
            </a:br>
            <a:r>
              <a:rPr lang="en-US" sz="1800" b="1" i="1" dirty="0" smtClean="0"/>
              <a:t>Distance</a:t>
            </a:r>
            <a:endParaRPr lang="en-US" sz="1800" b="1" i="1" dirty="0"/>
          </a:p>
        </p:txBody>
      </p:sp>
      <p:sp>
        <p:nvSpPr>
          <p:cNvPr id="6" name="TextBox 5"/>
          <p:cNvSpPr txBox="1"/>
          <p:nvPr/>
        </p:nvSpPr>
        <p:spPr>
          <a:xfrm>
            <a:off x="4168804" y="3356992"/>
            <a:ext cx="2112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Here’s your opposite tastes!</a:t>
            </a:r>
            <a:endParaRPr lang="en-US" sz="1800" b="1" dirty="0"/>
          </a:p>
        </p:txBody>
      </p:sp>
      <p:cxnSp>
        <p:nvCxnSpPr>
          <p:cNvPr id="14" name="Straight Arrow Connector 13"/>
          <p:cNvCxnSpPr/>
          <p:nvPr/>
        </p:nvCxnSpPr>
        <p:spPr bwMode="auto">
          <a:xfrm>
            <a:off x="6012160" y="3645024"/>
            <a:ext cx="432048" cy="0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triangl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37585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2"/>
    </mc:Choice>
    <mc:Fallback xmlns="">
      <p:transition xmlns:p14="http://schemas.microsoft.com/office/powerpoint/2010/main" spd="slow" advTm="49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37848" y="2387600"/>
            <a:ext cx="218831" cy="203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0964" y="2761734"/>
            <a:ext cx="985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Dev. 1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481386" y="3029466"/>
            <a:ext cx="218831" cy="203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24502" y="3403600"/>
            <a:ext cx="985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Dev. 4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02659" y="1779601"/>
            <a:ext cx="218831" cy="203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939558" y="2001338"/>
            <a:ext cx="985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Dev. </a:t>
            </a:r>
            <a:r>
              <a:rPr lang="en-US" dirty="0"/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49822" y="2153735"/>
            <a:ext cx="218831" cy="203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92939" y="2527869"/>
            <a:ext cx="985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Dev. 3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518032" y="2523067"/>
            <a:ext cx="218831" cy="203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012160" y="2897201"/>
            <a:ext cx="1309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Dev. N-1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424617" y="3063333"/>
            <a:ext cx="218831" cy="203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067733" y="3437467"/>
            <a:ext cx="10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Dev. 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626711" y="279400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cxnSp>
        <p:nvCxnSpPr>
          <p:cNvPr id="20" name="Straight Connector 19"/>
          <p:cNvCxnSpPr>
            <a:stCxn id="6" idx="0"/>
            <a:endCxn id="10" idx="1"/>
          </p:cNvCxnSpPr>
          <p:nvPr/>
        </p:nvCxnSpPr>
        <p:spPr>
          <a:xfrm flipV="1">
            <a:off x="1047262" y="1881204"/>
            <a:ext cx="1155395" cy="5063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0" idx="3"/>
            <a:endCxn id="12" idx="1"/>
          </p:cNvCxnSpPr>
          <p:nvPr/>
        </p:nvCxnSpPr>
        <p:spPr>
          <a:xfrm>
            <a:off x="2421490" y="1881201"/>
            <a:ext cx="1028333" cy="37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6" idx="2"/>
            <a:endCxn id="8" idx="1"/>
          </p:cNvCxnSpPr>
          <p:nvPr/>
        </p:nvCxnSpPr>
        <p:spPr>
          <a:xfrm>
            <a:off x="1047262" y="2590800"/>
            <a:ext cx="1434122" cy="5402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3"/>
          </p:cNvCxnSpPr>
          <p:nvPr/>
        </p:nvCxnSpPr>
        <p:spPr>
          <a:xfrm flipV="1">
            <a:off x="1156678" y="2304534"/>
            <a:ext cx="2296505" cy="1846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endCxn id="16" idx="1"/>
          </p:cNvCxnSpPr>
          <p:nvPr/>
        </p:nvCxnSpPr>
        <p:spPr>
          <a:xfrm>
            <a:off x="6736863" y="2661741"/>
            <a:ext cx="687753" cy="5031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8" idx="3"/>
          </p:cNvCxnSpPr>
          <p:nvPr/>
        </p:nvCxnSpPr>
        <p:spPr>
          <a:xfrm flipV="1">
            <a:off x="5119154" y="2641607"/>
            <a:ext cx="1398878" cy="3832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3"/>
            <a:endCxn id="18" idx="1"/>
          </p:cNvCxnSpPr>
          <p:nvPr/>
        </p:nvCxnSpPr>
        <p:spPr>
          <a:xfrm>
            <a:off x="3668653" y="2255335"/>
            <a:ext cx="958058" cy="7694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93968" y="1652101"/>
            <a:ext cx="234462" cy="3307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97902" y="1316636"/>
            <a:ext cx="915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Art. </a:t>
            </a:r>
            <a:r>
              <a:rPr lang="en-US" dirty="0"/>
              <a:t>2</a:t>
            </a:r>
          </a:p>
        </p:txBody>
      </p:sp>
      <p:sp>
        <p:nvSpPr>
          <p:cNvPr id="29" name="Oval 28"/>
          <p:cNvSpPr/>
          <p:nvPr/>
        </p:nvSpPr>
        <p:spPr>
          <a:xfrm>
            <a:off x="2686539" y="1528806"/>
            <a:ext cx="234462" cy="3307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2490471" y="1193341"/>
            <a:ext cx="915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Art. 3</a:t>
            </a:r>
            <a:endParaRPr lang="en-US" dirty="0"/>
          </a:p>
        </p:txBody>
      </p:sp>
      <p:sp>
        <p:nvSpPr>
          <p:cNvPr id="33" name="Oval 32"/>
          <p:cNvSpPr/>
          <p:nvPr/>
        </p:nvSpPr>
        <p:spPr>
          <a:xfrm>
            <a:off x="1506427" y="1467435"/>
            <a:ext cx="234462" cy="3307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310361" y="1131970"/>
            <a:ext cx="915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Art. 1</a:t>
            </a:r>
            <a:endParaRPr lang="en-US" dirty="0"/>
          </a:p>
        </p:txBody>
      </p:sp>
      <p:sp>
        <p:nvSpPr>
          <p:cNvPr id="37" name="Oval 36"/>
          <p:cNvSpPr/>
          <p:nvPr/>
        </p:nvSpPr>
        <p:spPr>
          <a:xfrm>
            <a:off x="3324568" y="3417332"/>
            <a:ext cx="234462" cy="3307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3128502" y="3081867"/>
            <a:ext cx="915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Art. 4</a:t>
            </a:r>
            <a:endParaRPr lang="en-US" dirty="0"/>
          </a:p>
        </p:txBody>
      </p:sp>
      <p:sp>
        <p:nvSpPr>
          <p:cNvPr id="41" name="Oval 40"/>
          <p:cNvSpPr/>
          <p:nvPr/>
        </p:nvSpPr>
        <p:spPr>
          <a:xfrm>
            <a:off x="7357752" y="2109301"/>
            <a:ext cx="234462" cy="3307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7161686" y="1773836"/>
            <a:ext cx="983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Art. N</a:t>
            </a:r>
            <a:endParaRPr lang="en-US" dirty="0"/>
          </a:p>
        </p:txBody>
      </p:sp>
      <p:cxnSp>
        <p:nvCxnSpPr>
          <p:cNvPr id="23" name="Straight Connector 22"/>
          <p:cNvCxnSpPr>
            <a:stCxn id="14" idx="0"/>
            <a:endCxn id="41" idx="2"/>
          </p:cNvCxnSpPr>
          <p:nvPr/>
        </p:nvCxnSpPr>
        <p:spPr>
          <a:xfrm flipV="1">
            <a:off x="6627448" y="2274651"/>
            <a:ext cx="730303" cy="24841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6" idx="0"/>
          </p:cNvCxnSpPr>
          <p:nvPr/>
        </p:nvCxnSpPr>
        <p:spPr>
          <a:xfrm flipH="1" flipV="1">
            <a:off x="7498428" y="2427051"/>
            <a:ext cx="35604" cy="63628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12" idx="0"/>
          </p:cNvCxnSpPr>
          <p:nvPr/>
        </p:nvCxnSpPr>
        <p:spPr>
          <a:xfrm flipH="1" flipV="1">
            <a:off x="2869767" y="1717451"/>
            <a:ext cx="689471" cy="436284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10" idx="0"/>
            <a:endCxn id="29" idx="2"/>
          </p:cNvCxnSpPr>
          <p:nvPr/>
        </p:nvCxnSpPr>
        <p:spPr>
          <a:xfrm flipV="1">
            <a:off x="2312074" y="1694159"/>
            <a:ext cx="374464" cy="8544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endCxn id="3" idx="5"/>
          </p:cNvCxnSpPr>
          <p:nvPr/>
        </p:nvCxnSpPr>
        <p:spPr>
          <a:xfrm flipH="1" flipV="1">
            <a:off x="794094" y="1934371"/>
            <a:ext cx="173062" cy="45405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33" idx="3"/>
          </p:cNvCxnSpPr>
          <p:nvPr/>
        </p:nvCxnSpPr>
        <p:spPr>
          <a:xfrm flipV="1">
            <a:off x="1058109" y="1749705"/>
            <a:ext cx="482656" cy="62217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0" idx="0"/>
            <a:endCxn id="33" idx="6"/>
          </p:cNvCxnSpPr>
          <p:nvPr/>
        </p:nvCxnSpPr>
        <p:spPr>
          <a:xfrm flipH="1" flipV="1">
            <a:off x="1740890" y="1632785"/>
            <a:ext cx="571184" cy="14681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37" idx="2"/>
            <a:endCxn id="8" idx="3"/>
          </p:cNvCxnSpPr>
          <p:nvPr/>
        </p:nvCxnSpPr>
        <p:spPr>
          <a:xfrm flipH="1" flipV="1">
            <a:off x="2700216" y="3131066"/>
            <a:ext cx="624353" cy="45161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0BBA-EA05-0A49-983D-81E5A497EA95}" type="slidenum">
              <a:rPr lang="en-US" smtClean="0"/>
              <a:t>55</a:t>
            </a:fld>
            <a:endParaRPr lang="en-US"/>
          </a:p>
        </p:txBody>
      </p:sp>
      <p:sp>
        <p:nvSpPr>
          <p:cNvPr id="46" name="Title 1"/>
          <p:cNvSpPr>
            <a:spLocks noGrp="1"/>
          </p:cNvSpPr>
          <p:nvPr>
            <p:ph type="title"/>
          </p:nvPr>
        </p:nvSpPr>
        <p:spPr>
          <a:xfrm>
            <a:off x="0" y="115888"/>
            <a:ext cx="7377113" cy="838200"/>
          </a:xfrm>
        </p:spPr>
        <p:txBody>
          <a:bodyPr/>
          <a:lstStyle/>
          <a:p>
            <a:r>
              <a:rPr lang="en-US" b="1" dirty="0"/>
              <a:t>More about the kitchen</a:t>
            </a:r>
            <a:r>
              <a:rPr lang="is-IS" b="1" dirty="0" smtClean="0"/>
              <a:t>… what does it look like*?</a:t>
            </a:r>
            <a:endParaRPr 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3995936" y="1412776"/>
            <a:ext cx="2336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Task Allocations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 bwMode="auto">
          <a:xfrm>
            <a:off x="5714050" y="1802433"/>
            <a:ext cx="1378230" cy="546447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50" name="Rectangle 49"/>
          <p:cNvSpPr/>
          <p:nvPr/>
        </p:nvSpPr>
        <p:spPr>
          <a:xfrm>
            <a:off x="1002933" y="4829087"/>
            <a:ext cx="218831" cy="203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2267744" y="4221088"/>
            <a:ext cx="218831" cy="203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3514907" y="4595222"/>
            <a:ext cx="218831" cy="203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426869" y="4253023"/>
            <a:ext cx="218831" cy="203200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5130" y="3717032"/>
            <a:ext cx="988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Ops. 1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971600" y="5229200"/>
            <a:ext cx="988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Ops. 2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1927444" y="4293096"/>
            <a:ext cx="988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Ops. 3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3779912" y="4437112"/>
            <a:ext cx="988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Ops. 4</a:t>
            </a:r>
            <a:endParaRPr lang="en-US" dirty="0"/>
          </a:p>
        </p:txBody>
      </p:sp>
      <p:cxnSp>
        <p:nvCxnSpPr>
          <p:cNvPr id="62" name="Straight Connector 61"/>
          <p:cNvCxnSpPr>
            <a:stCxn id="52" idx="3"/>
          </p:cNvCxnSpPr>
          <p:nvPr/>
        </p:nvCxnSpPr>
        <p:spPr>
          <a:xfrm>
            <a:off x="2486575" y="4322688"/>
            <a:ext cx="999267" cy="36665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50" idx="3"/>
          </p:cNvCxnSpPr>
          <p:nvPr/>
        </p:nvCxnSpPr>
        <p:spPr>
          <a:xfrm flipV="1">
            <a:off x="1221764" y="4329306"/>
            <a:ext cx="1039942" cy="601381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8" idx="1"/>
            <a:endCxn id="50" idx="0"/>
          </p:cNvCxnSpPr>
          <p:nvPr/>
        </p:nvCxnSpPr>
        <p:spPr>
          <a:xfrm flipH="1">
            <a:off x="1112349" y="3131066"/>
            <a:ext cx="1369037" cy="1698021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55" idx="3"/>
            <a:endCxn id="50" idx="0"/>
          </p:cNvCxnSpPr>
          <p:nvPr/>
        </p:nvCxnSpPr>
        <p:spPr>
          <a:xfrm>
            <a:off x="645700" y="4354623"/>
            <a:ext cx="466649" cy="474464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53" idx="1"/>
          </p:cNvCxnSpPr>
          <p:nvPr/>
        </p:nvCxnSpPr>
        <p:spPr>
          <a:xfrm flipH="1">
            <a:off x="1264750" y="4696822"/>
            <a:ext cx="2250157" cy="28466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4499992" y="3933056"/>
            <a:ext cx="284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Collaboration Links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67" name="Straight Connector 66"/>
          <p:cNvCxnSpPr/>
          <p:nvPr/>
        </p:nvCxnSpPr>
        <p:spPr bwMode="auto">
          <a:xfrm flipV="1">
            <a:off x="5508104" y="2996952"/>
            <a:ext cx="288032" cy="100811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4" name="TextBox 3"/>
          <p:cNvSpPr txBox="1"/>
          <p:nvPr/>
        </p:nvSpPr>
        <p:spPr>
          <a:xfrm>
            <a:off x="4860032" y="5239201"/>
            <a:ext cx="4283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1" dirty="0" smtClean="0"/>
              <a:t>*an annotated (socio-technical) graph with (a ton of) (interesting) properties</a:t>
            </a:r>
            <a:r>
              <a:rPr lang="is-IS" sz="1800" b="1" i="1" dirty="0" smtClean="0"/>
              <a:t>… (Yay!)</a:t>
            </a:r>
            <a:endParaRPr lang="en-US" sz="1800" b="1" i="1" dirty="0"/>
          </a:p>
        </p:txBody>
      </p:sp>
    </p:spTree>
    <p:extLst>
      <p:ext uri="{BB962C8B-B14F-4D97-AF65-F5344CB8AC3E}">
        <p14:creationId xmlns:p14="http://schemas.microsoft.com/office/powerpoint/2010/main" val="178848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1"/>
    </mc:Choice>
    <mc:Fallback xmlns="">
      <p:transition xmlns:p14="http://schemas.microsoft.com/office/powerpoint/2010/main" spd="slow" advTm="47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56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15888"/>
            <a:ext cx="7377113" cy="838200"/>
          </a:xfrm>
        </p:spPr>
        <p:txBody>
          <a:bodyPr/>
          <a:lstStyle/>
          <a:p>
            <a:r>
              <a:rPr lang="en-US" b="1" dirty="0"/>
              <a:t>More about the kitchen</a:t>
            </a:r>
            <a:r>
              <a:rPr lang="is-IS" b="1" dirty="0" smtClean="0"/>
              <a:t>… where is it?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92100" y="1308100"/>
            <a:ext cx="43781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dirty="0" smtClean="0"/>
              <a:t>Mine data from task databases </a:t>
            </a:r>
          </a:p>
          <a:p>
            <a:pPr marL="457200" indent="-457200">
              <a:buAutoNum type="arabicPeriod"/>
            </a:pPr>
            <a:r>
              <a:rPr lang="en-US" dirty="0" smtClean="0"/>
              <a:t>Build a social network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44008" y="1988840"/>
            <a:ext cx="418020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For Example... Eclipse MyLyn</a:t>
            </a:r>
          </a:p>
          <a:p>
            <a:pPr marL="457200" indent="-457200">
              <a:buAutoNum type="alphaLcPeriod"/>
            </a:pPr>
            <a:r>
              <a:rPr lang="en-US" b="1" dirty="0">
                <a:solidFill>
                  <a:srgbClr val="FF0000"/>
                </a:solidFill>
              </a:rPr>
              <a:t>Spring Task DB</a:t>
            </a:r>
          </a:p>
          <a:p>
            <a:pPr marL="457200" indent="-457200">
              <a:buAutoNum type="alphaLcPeriod"/>
            </a:pPr>
            <a:r>
              <a:rPr lang="en-US" b="1" dirty="0" err="1" smtClean="0">
                <a:solidFill>
                  <a:srgbClr val="FF0000"/>
                </a:solidFill>
              </a:rPr>
              <a:t>SpringSource</a:t>
            </a:r>
            <a:r>
              <a:rPr lang="en-US" b="1" dirty="0" smtClean="0">
                <a:solidFill>
                  <a:srgbClr val="FF0000"/>
                </a:solidFill>
              </a:rPr>
              <a:t> Task DB</a:t>
            </a:r>
          </a:p>
          <a:p>
            <a:pPr marL="457200" indent="-457200">
              <a:buAutoNum type="alphaLcPeriod"/>
            </a:pPr>
            <a:r>
              <a:rPr lang="en-US" b="1" dirty="0" smtClean="0">
                <a:solidFill>
                  <a:srgbClr val="FF0000"/>
                </a:solidFill>
              </a:rPr>
              <a:t>Eclipse </a:t>
            </a:r>
            <a:r>
              <a:rPr lang="en-US" b="1" dirty="0" err="1" smtClean="0">
                <a:solidFill>
                  <a:srgbClr val="FF0000"/>
                </a:solidFill>
              </a:rPr>
              <a:t>Bugzilla</a:t>
            </a:r>
            <a:endParaRPr lang="en-US" b="1" dirty="0" smtClean="0">
              <a:solidFill>
                <a:srgbClr val="FF0000"/>
              </a:solidFill>
            </a:endParaRPr>
          </a:p>
          <a:p>
            <a:pPr marL="457200" indent="-457200">
              <a:buAutoNum type="alphaLcPeriod"/>
            </a:pPr>
            <a:r>
              <a:rPr lang="en-US" b="1" dirty="0" smtClean="0">
                <a:solidFill>
                  <a:srgbClr val="FF0000"/>
                </a:solidFill>
              </a:rPr>
              <a:t>...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3" name="Picture 2" descr="eclipseBugzill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132856"/>
            <a:ext cx="4483100" cy="4089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2100" y="1308100"/>
            <a:ext cx="71481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dirty="0" smtClean="0"/>
              <a:t>Mine data from task databases (JIRA, </a:t>
            </a:r>
            <a:r>
              <a:rPr lang="en-US" dirty="0" err="1" smtClean="0"/>
              <a:t>BugZilla</a:t>
            </a:r>
            <a:r>
              <a:rPr lang="en-US" dirty="0" smtClean="0"/>
              <a:t>, etc.) </a:t>
            </a:r>
          </a:p>
          <a:p>
            <a:pPr marL="457200" indent="-457200">
              <a:buAutoNum type="arabicPeriod"/>
            </a:pPr>
            <a:r>
              <a:rPr lang="en-US" dirty="0" smtClean="0"/>
              <a:t>Build a social network</a:t>
            </a:r>
          </a:p>
        </p:txBody>
      </p:sp>
    </p:spTree>
    <p:extLst>
      <p:ext uri="{BB962C8B-B14F-4D97-AF65-F5344CB8AC3E}">
        <p14:creationId xmlns:p14="http://schemas.microsoft.com/office/powerpoint/2010/main" val="175001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166"/>
    </mc:Choice>
    <mc:Fallback xmlns="">
      <p:transition xmlns:p14="http://schemas.microsoft.com/office/powerpoint/2010/main" spd="slow" advTm="5316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0" y="116632"/>
            <a:ext cx="7437040" cy="838200"/>
          </a:xfrm>
        </p:spPr>
        <p:txBody>
          <a:bodyPr/>
          <a:lstStyle/>
          <a:p>
            <a:r>
              <a:rPr lang="en-US" b="1" dirty="0" smtClean="0"/>
              <a:t>You add some SNA and you get something like this...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57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" y="1600200"/>
            <a:ext cx="9054020" cy="334096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03648" y="5085184"/>
            <a:ext cx="1416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Behold…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3347864" y="5229200"/>
            <a:ext cx="24641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MyLyn!!!!</a:t>
            </a:r>
          </a:p>
        </p:txBody>
      </p:sp>
    </p:spTree>
    <p:extLst>
      <p:ext uri="{BB962C8B-B14F-4D97-AF65-F5344CB8AC3E}">
        <p14:creationId xmlns:p14="http://schemas.microsoft.com/office/powerpoint/2010/main" val="152548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44"/>
    </mc:Choice>
    <mc:Fallback xmlns="">
      <p:transition xmlns:p14="http://schemas.microsoft.com/office/powerpoint/2010/main" spd="slow" advTm="1184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0" y="116632"/>
            <a:ext cx="7437040" cy="838200"/>
          </a:xfrm>
        </p:spPr>
        <p:txBody>
          <a:bodyPr/>
          <a:lstStyle/>
          <a:p>
            <a:r>
              <a:rPr lang="en-US" b="1" dirty="0" smtClean="0"/>
              <a:t>…</a:t>
            </a:r>
            <a:br>
              <a:rPr lang="en-US" b="1" dirty="0" smtClean="0"/>
            </a:br>
            <a:r>
              <a:rPr lang="en-US" b="1" dirty="0" smtClean="0"/>
              <a:t>And / Or this!!!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58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5" name="Picture 4" descr="social-code graph_animation-4 (dragged)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9144000" cy="587727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auto">
          <a:xfrm>
            <a:off x="4427984" y="4293096"/>
            <a:ext cx="3384376" cy="1800200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19672" y="5085184"/>
            <a:ext cx="2736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Latent Community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 3: ???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923928" y="2852936"/>
            <a:ext cx="4176464" cy="1296144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763688" y="3212976"/>
            <a:ext cx="17620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Community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Structure 2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5148064" y="1484784"/>
            <a:ext cx="3816424" cy="1224136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87824" y="1772816"/>
            <a:ext cx="20882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Community structure 1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6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021"/>
    </mc:Choice>
    <mc:Fallback xmlns="">
      <p:transition xmlns:p14="http://schemas.microsoft.com/office/powerpoint/2010/main" spd="slow" advTm="3202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59</a:t>
            </a:fld>
            <a:r>
              <a:rPr lang="it-IT" smtClean="0"/>
              <a:t> -</a:t>
            </a:r>
            <a:endParaRPr lang="en-US"/>
          </a:p>
        </p:txBody>
      </p:sp>
      <p:pic>
        <p:nvPicPr>
          <p:cNvPr id="5" name="Picture 4" descr="social-code graph_animation-4 (dragged)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9144000" cy="587727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auto">
          <a:xfrm>
            <a:off x="4427984" y="4293096"/>
            <a:ext cx="3600400" cy="1800200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87824" y="4653136"/>
            <a:ext cx="1381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Comm. 3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5148064" y="1556792"/>
            <a:ext cx="3816424" cy="1224136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707904" y="1844824"/>
            <a:ext cx="1381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Comm. 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5508104" y="3429000"/>
            <a:ext cx="266328" cy="288032"/>
          </a:xfrm>
          <a:prstGeom prst="ellipse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7488324" y="3284984"/>
            <a:ext cx="266328" cy="288032"/>
          </a:xfrm>
          <a:prstGeom prst="ellipse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6300192" y="3501008"/>
            <a:ext cx="266328" cy="288032"/>
          </a:xfrm>
          <a:prstGeom prst="ellipse">
            <a:avLst/>
          </a:prstGeom>
          <a:solidFill>
            <a:schemeClr val="accent1"/>
          </a:solidFill>
          <a:ln w="762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8" name="Straight Connector 7"/>
          <p:cNvCxnSpPr>
            <a:stCxn id="12" idx="0"/>
            <a:endCxn id="3" idx="4"/>
          </p:cNvCxnSpPr>
          <p:nvPr/>
        </p:nvCxnSpPr>
        <p:spPr bwMode="auto">
          <a:xfrm flipH="1" flipV="1">
            <a:off x="5641268" y="3717032"/>
            <a:ext cx="586916" cy="576064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>
            <a:stCxn id="12" idx="0"/>
            <a:endCxn id="14" idx="4"/>
          </p:cNvCxnSpPr>
          <p:nvPr/>
        </p:nvCxnSpPr>
        <p:spPr bwMode="auto">
          <a:xfrm flipV="1">
            <a:off x="6228184" y="3789040"/>
            <a:ext cx="205172" cy="504056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>
            <a:stCxn id="12" idx="0"/>
            <a:endCxn id="11" idx="3"/>
          </p:cNvCxnSpPr>
          <p:nvPr/>
        </p:nvCxnSpPr>
        <p:spPr bwMode="auto">
          <a:xfrm flipV="1">
            <a:off x="6228184" y="3530835"/>
            <a:ext cx="1299143" cy="762261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 flipV="1">
            <a:off x="7668344" y="2780928"/>
            <a:ext cx="457200" cy="504056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/>
          <p:nvPr/>
        </p:nvCxnSpPr>
        <p:spPr bwMode="auto">
          <a:xfrm flipV="1">
            <a:off x="6516216" y="2780928"/>
            <a:ext cx="72008" cy="72008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/>
          <p:cNvCxnSpPr/>
          <p:nvPr/>
        </p:nvCxnSpPr>
        <p:spPr bwMode="auto">
          <a:xfrm flipV="1">
            <a:off x="5652120" y="2780928"/>
            <a:ext cx="0" cy="648072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15875" y="115888"/>
            <a:ext cx="7652469" cy="838200"/>
          </a:xfrm>
        </p:spPr>
        <p:txBody>
          <a:bodyPr/>
          <a:lstStyle/>
          <a:p>
            <a:r>
              <a:rPr lang="en-US" dirty="0" smtClean="0"/>
              <a:t>More about the kitchen</a:t>
            </a:r>
            <a:r>
              <a:rPr lang="is-IS" dirty="0"/>
              <a:t>,</a:t>
            </a:r>
            <a:r>
              <a:rPr lang="is-IS" dirty="0" smtClean="0"/>
              <a:t> what do we look for? Patterns! For example...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5496" y="2276872"/>
            <a:ext cx="34892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Correct Boundary-spanning practices across Dev- and -Ops communities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83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295400"/>
            <a:ext cx="8489950" cy="4852988"/>
          </a:xfrm>
          <a:ln/>
        </p:spPr>
        <p:txBody>
          <a:bodyPr lIns="0" tIns="20802" rIns="0" bIns="0"/>
          <a:lstStyle/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b="1" dirty="0" smtClean="0"/>
              <a:t>Unrealistic deadlines, e.g., imposed by someone external to the technical staff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b="1" dirty="0" smtClean="0"/>
              <a:t>Requirements &amp; people change (too) often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rgbClr val="606060"/>
                </a:solidFill>
              </a:rPr>
              <a:t>Effort and resources have been estimated in an overly optimistic way, 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rgbClr val="606060"/>
                </a:solidFill>
              </a:rPr>
              <a:t>Risks have not been taken into account from the start of the project. </a:t>
            </a:r>
          </a:p>
          <a:p>
            <a:pPr marL="1263650" lvl="2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rgbClr val="606060"/>
                </a:solidFill>
              </a:rPr>
              <a:t>Risks can be technical or human difficulties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b="1" dirty="0" smtClean="0">
                <a:solidFill>
                  <a:srgbClr val="000000"/>
                </a:solidFill>
              </a:rPr>
              <a:t>Communication problems among staff members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Difficulty by the management to recognize recurrent delays and take immediate action</a:t>
            </a:r>
          </a:p>
          <a:p>
            <a:pPr marL="863600" lvl="1" indent="-287338" defTabSz="449263">
              <a:buClr>
                <a:srgbClr val="808000"/>
              </a:buClr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b="1" dirty="0" smtClean="0">
                <a:solidFill>
                  <a:schemeClr val="tx1"/>
                </a:solidFill>
              </a:rPr>
              <a:t>Subversive stakeholders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332656"/>
            <a:ext cx="7668344" cy="838200"/>
          </a:xfrm>
        </p:spPr>
        <p:txBody>
          <a:bodyPr/>
          <a:lstStyle/>
          <a:p>
            <a:r>
              <a:rPr lang="en-US" b="1" dirty="0"/>
              <a:t>Why Social Software Engineering? </a:t>
            </a:r>
            <a:br>
              <a:rPr lang="en-US" b="1" dirty="0"/>
            </a:br>
            <a:r>
              <a:rPr lang="en-US" b="1" dirty="0"/>
              <a:t>Top failure causes so far</a:t>
            </a:r>
            <a:r>
              <a:rPr lang="en-US" b="1" dirty="0" smtClean="0"/>
              <a:t>* </a:t>
            </a:r>
            <a:r>
              <a:rPr lang="en-US" b="1" dirty="0" smtClean="0">
                <a:solidFill>
                  <a:srgbClr val="FF0000"/>
                </a:solidFill>
              </a:rPr>
              <a:t>An Example?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6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496" y="6474822"/>
            <a:ext cx="3403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*Gartner Report 2012 + Our Own SLR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54738494"/>
      </p:ext>
    </p:extLst>
  </p:cSld>
  <p:clrMapOvr>
    <a:masterClrMapping/>
  </p:clrMapOvr>
  <p:transition xmlns:p14="http://schemas.microsoft.com/office/powerpoint/2010/main" spd="med" advTm="364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  <a:r>
              <a:rPr lang="is-IS" dirty="0" smtClean="0"/>
              <a:t>… what do we do now about that kitchen?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60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9552" y="1268760"/>
            <a:ext cx="8136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One single message: </a:t>
            </a:r>
          </a:p>
        </p:txBody>
      </p:sp>
      <p:sp>
        <p:nvSpPr>
          <p:cNvPr id="6" name="Rectangle 5"/>
          <p:cNvSpPr/>
          <p:nvPr/>
        </p:nvSpPr>
        <p:spPr>
          <a:xfrm>
            <a:off x="683568" y="1949931"/>
            <a:ext cx="69847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 smtClean="0"/>
              <a:t>Effective DevOps </a:t>
            </a:r>
            <a:r>
              <a:rPr lang="en-US" i="1" dirty="0" smtClean="0"/>
              <a:t>means </a:t>
            </a:r>
            <a:r>
              <a:rPr lang="en-US" i="1" dirty="0"/>
              <a:t>mature </a:t>
            </a:r>
            <a:r>
              <a:rPr lang="en-US" i="1" dirty="0" smtClean="0"/>
              <a:t>“kitchens”, a.k.a., </a:t>
            </a:r>
            <a:r>
              <a:rPr lang="en-US" b="1" i="1" dirty="0" smtClean="0"/>
              <a:t>mature organizational structures</a:t>
            </a:r>
            <a:r>
              <a:rPr lang="en-US" i="1" dirty="0" smtClean="0"/>
              <a:t> before </a:t>
            </a:r>
            <a:r>
              <a:rPr lang="en-US" i="1" dirty="0"/>
              <a:t>it delivers!</a:t>
            </a:r>
          </a:p>
        </p:txBody>
      </p:sp>
    </p:spTree>
    <p:extLst>
      <p:ext uri="{BB962C8B-B14F-4D97-AF65-F5344CB8AC3E}">
        <p14:creationId xmlns:p14="http://schemas.microsoft.com/office/powerpoint/2010/main" val="321772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auto">
          <a:xfrm>
            <a:off x="683568" y="3717032"/>
            <a:ext cx="7560840" cy="252028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 cap="flat" cmpd="sng" algn="ctr">
            <a:solidFill>
              <a:srgbClr val="00CC99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  <a:r>
              <a:rPr lang="is-IS" dirty="0" smtClean="0"/>
              <a:t>… what do we do now about that kitchen?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645024"/>
            <a:ext cx="7772400" cy="2374776"/>
          </a:xfrm>
        </p:spPr>
        <p:txBody>
          <a:bodyPr/>
          <a:lstStyle/>
          <a:p>
            <a:r>
              <a:rPr lang="en-US" dirty="0" smtClean="0"/>
              <a:t>Characterize DevOps organisational structures</a:t>
            </a:r>
          </a:p>
          <a:p>
            <a:r>
              <a:rPr lang="en-US" dirty="0" smtClean="0"/>
              <a:t>Find empirical DevOps organisational patterns [1]</a:t>
            </a:r>
          </a:p>
          <a:p>
            <a:r>
              <a:rPr lang="en-US" dirty="0" smtClean="0"/>
              <a:t>Put together and manage DevOps-ready software architectures [2,3]</a:t>
            </a:r>
          </a:p>
          <a:p>
            <a:r>
              <a:rPr lang="en-US" dirty="0" smtClean="0"/>
              <a:t>Tackle DevOps Architectures’ Technical </a:t>
            </a:r>
            <a:r>
              <a:rPr lang="en-US" u="sng" dirty="0" smtClean="0"/>
              <a:t>and</a:t>
            </a:r>
            <a:r>
              <a:rPr lang="en-US" dirty="0" smtClean="0"/>
              <a:t> </a:t>
            </a:r>
            <a:r>
              <a:rPr lang="en-US" u="sng" dirty="0" smtClean="0"/>
              <a:t>Social</a:t>
            </a:r>
            <a:r>
              <a:rPr lang="en-US" b="1" dirty="0" smtClean="0"/>
              <a:t> </a:t>
            </a:r>
            <a:r>
              <a:rPr lang="en-US" u="sng" dirty="0" smtClean="0"/>
              <a:t>Debts</a:t>
            </a:r>
            <a:r>
              <a:rPr lang="en-US" dirty="0" smtClean="0"/>
              <a:t> [3,4,5]</a:t>
            </a:r>
          </a:p>
          <a:p>
            <a:r>
              <a:rPr lang="is-IS" dirty="0" smtClean="0"/>
              <a:t>…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61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9552" y="1268760"/>
            <a:ext cx="8136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One single conclusion: </a:t>
            </a:r>
          </a:p>
        </p:txBody>
      </p:sp>
      <p:sp>
        <p:nvSpPr>
          <p:cNvPr id="6" name="Rectangle 5"/>
          <p:cNvSpPr/>
          <p:nvPr/>
        </p:nvSpPr>
        <p:spPr>
          <a:xfrm>
            <a:off x="683568" y="1949931"/>
            <a:ext cx="7200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/>
              <a:t>Effective</a:t>
            </a:r>
            <a:r>
              <a:rPr lang="en-US" i="1" dirty="0"/>
              <a:t> </a:t>
            </a:r>
            <a:r>
              <a:rPr lang="en-US" b="1" i="1" dirty="0"/>
              <a:t>DevOps</a:t>
            </a:r>
            <a:r>
              <a:rPr lang="en-US" i="1" dirty="0"/>
              <a:t>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</a:rPr>
              <a:t>means mature</a:t>
            </a:r>
            <a:r>
              <a:rPr lang="en-US" b="1" i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</a:rPr>
              <a:t>“kitchens”, a.k.a., </a:t>
            </a:r>
            <a:r>
              <a:rPr lang="en-US" b="1" i="1" dirty="0" smtClean="0"/>
              <a:t>mature</a:t>
            </a:r>
            <a:r>
              <a:rPr lang="en-US" i="1" dirty="0" smtClean="0"/>
              <a:t> </a:t>
            </a:r>
            <a:r>
              <a:rPr lang="en-US" b="1" i="1" dirty="0" smtClean="0"/>
              <a:t>organizational </a:t>
            </a:r>
            <a:r>
              <a:rPr lang="en-US" b="1" i="1" dirty="0"/>
              <a:t>structures </a:t>
            </a:r>
            <a:r>
              <a:rPr lang="en-US" i="1" dirty="0">
                <a:solidFill>
                  <a:srgbClr val="D9D9D9"/>
                </a:solidFill>
              </a:rPr>
              <a:t>before it delivers!</a:t>
            </a:r>
          </a:p>
        </p:txBody>
      </p:sp>
      <p:cxnSp>
        <p:nvCxnSpPr>
          <p:cNvPr id="8" name="Straight Connector 7"/>
          <p:cNvCxnSpPr>
            <a:stCxn id="13" idx="2"/>
          </p:cNvCxnSpPr>
          <p:nvPr/>
        </p:nvCxnSpPr>
        <p:spPr bwMode="auto">
          <a:xfrm>
            <a:off x="1261853" y="2780928"/>
            <a:ext cx="573843" cy="936104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CC9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Rectangle 10"/>
          <p:cNvSpPr/>
          <p:nvPr/>
        </p:nvSpPr>
        <p:spPr bwMode="auto">
          <a:xfrm>
            <a:off x="683567" y="1988840"/>
            <a:ext cx="1441663" cy="432048"/>
          </a:xfrm>
          <a:prstGeom prst="rect">
            <a:avLst/>
          </a:prstGeom>
          <a:solidFill>
            <a:schemeClr val="accent1">
              <a:alpha val="16000"/>
            </a:schemeClr>
          </a:solidFill>
          <a:ln w="762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83567" y="2420888"/>
            <a:ext cx="1156571" cy="360040"/>
          </a:xfrm>
          <a:prstGeom prst="rect">
            <a:avLst/>
          </a:prstGeom>
          <a:solidFill>
            <a:schemeClr val="accent1">
              <a:alpha val="16000"/>
            </a:schemeClr>
          </a:solidFill>
          <a:ln w="7620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992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6632"/>
            <a:ext cx="6981577" cy="838200"/>
          </a:xfrm>
        </p:spPr>
        <p:txBody>
          <a:bodyPr/>
          <a:lstStyle/>
          <a:p>
            <a:r>
              <a:rPr lang="en-US" dirty="0" smtClean="0"/>
              <a:t>Our Previous Work </a:t>
            </a:r>
            <a:r>
              <a:rPr lang="en-US" dirty="0"/>
              <a:t>in Social Software Engineering: </a:t>
            </a:r>
            <a:r>
              <a:rPr lang="en-US" dirty="0" smtClean="0"/>
              <a:t>Technical vs. </a:t>
            </a:r>
            <a:r>
              <a:rPr lang="en-US" dirty="0"/>
              <a:t>Social </a:t>
            </a:r>
            <a:r>
              <a:rPr lang="en-US" dirty="0" smtClean="0"/>
              <a:t>Debt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52736"/>
            <a:ext cx="7772400" cy="4781550"/>
          </a:xfrm>
        </p:spPr>
        <p:txBody>
          <a:bodyPr/>
          <a:lstStyle/>
          <a:p>
            <a:r>
              <a:rPr lang="en-US" sz="2000" dirty="0" smtClean="0">
                <a:solidFill>
                  <a:srgbClr val="000000"/>
                </a:solidFill>
              </a:rPr>
              <a:t>Technical debt “features”: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Not all technical debt is bad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It can be measured, managed/avoided or turned into acceptable loss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It is just one face of the coin we call </a:t>
            </a:r>
            <a:r>
              <a:rPr lang="en-US" sz="2000" b="1" i="1" dirty="0" smtClean="0"/>
              <a:t>Conway’s law: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923928" y="6381328"/>
            <a:ext cx="965200" cy="228600"/>
          </a:xfrm>
        </p:spPr>
        <p:txBody>
          <a:bodyPr/>
          <a:lstStyle/>
          <a:p>
            <a:pPr>
              <a:defRPr/>
            </a:pPr>
            <a:r>
              <a:rPr lang="it-IT" dirty="0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62</a:t>
            </a:fld>
            <a:r>
              <a:rPr lang="it-IT" dirty="0" smtClean="0"/>
              <a:t> -</a:t>
            </a:r>
            <a:endParaRPr lang="en-US" dirty="0"/>
          </a:p>
        </p:txBody>
      </p:sp>
      <p:pic>
        <p:nvPicPr>
          <p:cNvPr id="6" name="Picture 5" descr="struc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725144"/>
            <a:ext cx="2699792" cy="12937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39752" y="4221088"/>
            <a:ext cx="2148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Technical Debt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8" name="Left-Right Arrow 7"/>
          <p:cNvSpPr/>
          <p:nvPr/>
        </p:nvSpPr>
        <p:spPr bwMode="auto">
          <a:xfrm>
            <a:off x="3779912" y="5301208"/>
            <a:ext cx="1080120" cy="360040"/>
          </a:xfrm>
          <a:prstGeom prst="leftRightArrow">
            <a:avLst/>
          </a:prstGeom>
          <a:solidFill>
            <a:schemeClr val="tx1"/>
          </a:solidFill>
          <a:ln w="76200" cap="flat" cmpd="sng" algn="ctr">
            <a:noFill/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pic>
        <p:nvPicPr>
          <p:cNvPr id="9" name="Picture 8" descr="sdn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4293096"/>
            <a:ext cx="3168352" cy="159766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308304" y="3789040"/>
            <a:ext cx="1685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Social Debt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 flipH="1">
            <a:off x="2051720" y="4725144"/>
            <a:ext cx="648072" cy="504056"/>
          </a:xfrm>
          <a:prstGeom prst="line">
            <a:avLst/>
          </a:prstGeom>
          <a:ln w="12700" cmpd="sng">
            <a:solidFill>
              <a:srgbClr val="008000"/>
            </a:solidFill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7" idx="2"/>
            <a:endCxn id="6" idx="3"/>
          </p:cNvCxnSpPr>
          <p:nvPr/>
        </p:nvCxnSpPr>
        <p:spPr bwMode="auto">
          <a:xfrm flipH="1">
            <a:off x="3167336" y="4682753"/>
            <a:ext cx="246538" cy="689254"/>
          </a:xfrm>
          <a:prstGeom prst="line">
            <a:avLst/>
          </a:prstGeom>
          <a:ln w="12700" cmpd="sng">
            <a:solidFill>
              <a:srgbClr val="008000"/>
            </a:solidFill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99592" y="2564904"/>
            <a:ext cx="6984776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endParaRPr lang="en-US" i="1" dirty="0"/>
          </a:p>
          <a:p>
            <a:pPr lvl="1"/>
            <a:r>
              <a:rPr lang="en-US" b="1" i="1" dirty="0"/>
              <a:t>“</a:t>
            </a:r>
            <a:r>
              <a:rPr lang="en-US" b="1" i="1" dirty="0">
                <a:solidFill>
                  <a:srgbClr val="008000"/>
                </a:solidFill>
              </a:rPr>
              <a:t>software design </a:t>
            </a:r>
            <a:r>
              <a:rPr lang="en-US" b="1" i="1" dirty="0"/>
              <a:t>mirrors the </a:t>
            </a:r>
            <a:r>
              <a:rPr lang="en-US" b="1" i="1" dirty="0" smtClean="0">
                <a:solidFill>
                  <a:srgbClr val="FF0000"/>
                </a:solidFill>
              </a:rPr>
              <a:t>structure </a:t>
            </a:r>
            <a:r>
              <a:rPr lang="en-US" b="1" i="1" dirty="0"/>
              <a:t>of the </a:t>
            </a:r>
            <a:r>
              <a:rPr lang="en-US" b="1" i="1" dirty="0">
                <a:solidFill>
                  <a:srgbClr val="FF0000"/>
                </a:solidFill>
              </a:rPr>
              <a:t>organization</a:t>
            </a:r>
            <a:r>
              <a:rPr lang="en-US" b="1" i="1" dirty="0"/>
              <a:t> that builds it”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1560" y="5949280"/>
            <a:ext cx="26937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SOFTWARE ARCHITECTURE </a:t>
            </a:r>
            <a:endParaRPr lang="en-US" sz="1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475765" y="5929535"/>
            <a:ext cx="2264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ORG.-SOC. STRUCTURE</a:t>
            </a:r>
            <a:endParaRPr lang="en-US" sz="1400" b="1" dirty="0"/>
          </a:p>
        </p:txBody>
      </p:sp>
      <p:cxnSp>
        <p:nvCxnSpPr>
          <p:cNvPr id="22" name="Straight Connector 21"/>
          <p:cNvCxnSpPr>
            <a:stCxn id="10" idx="1"/>
            <a:endCxn id="9" idx="0"/>
          </p:cNvCxnSpPr>
          <p:nvPr/>
        </p:nvCxnSpPr>
        <p:spPr bwMode="auto">
          <a:xfrm flipH="1">
            <a:off x="6660232" y="4019873"/>
            <a:ext cx="648072" cy="273223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 flipH="1">
            <a:off x="7596336" y="4221088"/>
            <a:ext cx="864096" cy="100811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0000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57737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9"/>
    </mc:Choice>
    <mc:Fallback xmlns="">
      <p:transition xmlns:p14="http://schemas.microsoft.com/office/powerpoint/2010/main" spd="slow" advTm="174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In summary: Continuous Architecting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92048"/>
            <a:ext cx="7772400" cy="4781550"/>
          </a:xfrm>
        </p:spPr>
        <p:txBody>
          <a:bodyPr/>
          <a:lstStyle/>
          <a:p>
            <a:r>
              <a:rPr lang="en-CA" dirty="0" smtClean="0"/>
              <a:t>Software Architecture responds to architecture drivers... Upgrade the drivers for DevOps!</a:t>
            </a:r>
          </a:p>
          <a:p>
            <a:pPr lvl="1"/>
            <a:r>
              <a:rPr lang="en-CA" dirty="0" smtClean="0"/>
              <a:t>Design for Modifiability</a:t>
            </a:r>
          </a:p>
          <a:p>
            <a:pPr lvl="1"/>
            <a:r>
              <a:rPr lang="en-CA" dirty="0" smtClean="0"/>
              <a:t>Design for Evolution &amp; Testability</a:t>
            </a:r>
          </a:p>
          <a:p>
            <a:pPr lvl="1"/>
            <a:r>
              <a:rPr lang="en-CA" dirty="0" smtClean="0"/>
              <a:t>Design for Availability &amp; Performance, but</a:t>
            </a:r>
            <a:r>
              <a:rPr lang="mr-IN" dirty="0" smtClean="0"/>
              <a:t>…</a:t>
            </a:r>
            <a:r>
              <a:rPr lang="it-IT" dirty="0" smtClean="0"/>
              <a:t> </a:t>
            </a:r>
            <a:r>
              <a:rPr lang="it-IT" dirty="0" err="1" smtClean="0"/>
              <a:t>most</a:t>
            </a:r>
            <a:r>
              <a:rPr lang="it-IT" dirty="0" smtClean="0"/>
              <a:t> of </a:t>
            </a:r>
            <a:r>
              <a:rPr lang="it-IT" dirty="0" err="1" smtClean="0"/>
              <a:t>all</a:t>
            </a:r>
            <a:r>
              <a:rPr lang="mr-IN" dirty="0" smtClean="0"/>
              <a:t>…</a:t>
            </a:r>
            <a:endParaRPr lang="it-IT" dirty="0" smtClean="0"/>
          </a:p>
          <a:p>
            <a:pPr lvl="1"/>
            <a:r>
              <a:rPr lang="it-IT" dirty="0" smtClean="0"/>
              <a:t>Design for </a:t>
            </a:r>
            <a:r>
              <a:rPr lang="it-IT" dirty="0" err="1" smtClean="0"/>
              <a:t>failure</a:t>
            </a:r>
            <a:r>
              <a:rPr lang="it-IT" dirty="0" smtClean="0"/>
              <a:t> and </a:t>
            </a:r>
            <a:r>
              <a:rPr lang="it-IT" dirty="0" err="1" smtClean="0"/>
              <a:t>incremental</a:t>
            </a:r>
            <a:r>
              <a:rPr lang="it-IT" dirty="0" smtClean="0"/>
              <a:t>, </a:t>
            </a:r>
            <a:r>
              <a:rPr lang="it-IT" dirty="0" err="1" smtClean="0"/>
              <a:t>continuous</a:t>
            </a:r>
            <a:r>
              <a:rPr lang="it-IT" dirty="0" smtClean="0"/>
              <a:t> </a:t>
            </a:r>
            <a:r>
              <a:rPr lang="it-IT" dirty="0" err="1" smtClean="0"/>
              <a:t>architectural</a:t>
            </a:r>
            <a:r>
              <a:rPr lang="it-IT" dirty="0" smtClean="0"/>
              <a:t> </a:t>
            </a:r>
            <a:r>
              <a:rPr lang="it-IT" dirty="0" err="1" smtClean="0"/>
              <a:t>improvement</a:t>
            </a:r>
            <a:endParaRPr lang="it-IT" dirty="0" smtClean="0"/>
          </a:p>
          <a:p>
            <a:pPr lvl="1"/>
            <a:r>
              <a:rPr lang="it-IT" dirty="0"/>
              <a:t>Design for a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Organizational</a:t>
            </a:r>
            <a:r>
              <a:rPr lang="it-IT" dirty="0"/>
              <a:t> </a:t>
            </a:r>
            <a:r>
              <a:rPr lang="it-IT" dirty="0" smtClean="0"/>
              <a:t>Structure</a:t>
            </a:r>
            <a:endParaRPr lang="en-CA" dirty="0"/>
          </a:p>
          <a:p>
            <a:pPr marL="0" indent="0">
              <a:buNone/>
            </a:pPr>
            <a:endParaRPr lang="en-CA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Design and software architecture</a:t>
            </a:r>
            <a:endParaRPr lang="it-IT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63</a:t>
            </a:fld>
            <a:endParaRPr lang="it-IT" altLang="en-US"/>
          </a:p>
        </p:txBody>
      </p:sp>
      <p:sp>
        <p:nvSpPr>
          <p:cNvPr id="7" name="Rectangle 6"/>
          <p:cNvSpPr/>
          <p:nvPr/>
        </p:nvSpPr>
        <p:spPr>
          <a:xfrm>
            <a:off x="666160" y="4705171"/>
            <a:ext cx="84778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CA" dirty="0"/>
              <a:t>Remember...</a:t>
            </a:r>
          </a:p>
          <a:p>
            <a:endParaRPr lang="en-CA" dirty="0"/>
          </a:p>
          <a:p>
            <a:r>
              <a:rPr lang="en-CA" dirty="0"/>
              <a:t>Continuous architecture is (like MDA) a style of architect</a:t>
            </a:r>
            <a:r>
              <a:rPr lang="en-CA" b="1" i="1" dirty="0"/>
              <a:t>ing </a:t>
            </a:r>
            <a:r>
              <a:rPr lang="en-CA" dirty="0"/>
              <a:t>rather than a style of architect</a:t>
            </a:r>
            <a:r>
              <a:rPr lang="en-CA" b="1" i="1" dirty="0"/>
              <a:t>ure</a:t>
            </a:r>
          </a:p>
        </p:txBody>
      </p:sp>
    </p:spTree>
    <p:extLst>
      <p:ext uri="{BB962C8B-B14F-4D97-AF65-F5344CB8AC3E}">
        <p14:creationId xmlns:p14="http://schemas.microsoft.com/office/powerpoint/2010/main" val="3346051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353" y="2204864"/>
            <a:ext cx="4623079" cy="26169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processes and toolchain: Putting it all together...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64</a:t>
            </a:fld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5775770" y="6211669"/>
            <a:ext cx="336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Image by </a:t>
            </a:r>
            <a:r>
              <a:rPr lang="en-US" sz="1200" dirty="0" err="1"/>
              <a:t>Kharnagy</a:t>
            </a:r>
            <a:r>
              <a:rPr lang="en-US" sz="1200" dirty="0"/>
              <a:t> (Own work) [CC BY-SA 4.0 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>(</a:t>
            </a:r>
            <a:r>
              <a:rPr lang="en-US" sz="1200" dirty="0"/>
              <a:t>http://</a:t>
            </a:r>
            <a:r>
              <a:rPr lang="en-US" sz="1200" dirty="0" err="1"/>
              <a:t>creativecommons.org</a:t>
            </a:r>
            <a:r>
              <a:rPr lang="en-US" sz="1200" dirty="0"/>
              <a:t>/licenses/by-</a:t>
            </a:r>
            <a:r>
              <a:rPr lang="en-US" sz="1200" dirty="0" err="1"/>
              <a:t>sa</a:t>
            </a:r>
            <a:r>
              <a:rPr lang="en-US" sz="1200" dirty="0"/>
              <a:t>/4.0)], 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>via </a:t>
            </a:r>
            <a:r>
              <a:rPr lang="en-US" sz="1200" dirty="0"/>
              <a:t>Wikimedia Commons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7504" y="1072912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- Continuous Architecting</a:t>
            </a:r>
            <a:endParaRPr lang="en-CA" dirty="0"/>
          </a:p>
        </p:txBody>
      </p:sp>
      <p:sp>
        <p:nvSpPr>
          <p:cNvPr id="10" name="TextBox 9"/>
          <p:cNvSpPr txBox="1"/>
          <p:nvPr/>
        </p:nvSpPr>
        <p:spPr>
          <a:xfrm>
            <a:off x="55668" y="1971448"/>
            <a:ext cx="3935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 smtClean="0"/>
              <a:t>Def. </a:t>
            </a:r>
            <a:r>
              <a:rPr lang="en-CA" sz="1600" i="1" dirty="0" smtClean="0"/>
              <a:t>“</a:t>
            </a:r>
            <a:r>
              <a:rPr lang="en-CA" sz="1600" i="1" dirty="0"/>
              <a:t>architect for test, build and deploy, </a:t>
            </a:r>
            <a:r>
              <a:rPr lang="en-CA" sz="1600" i="1" dirty="0" smtClean="0"/>
              <a:t>take quality attributes into account, take advantage of feedback from runtime” [1]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179004" y="1484784"/>
            <a:ext cx="2520280" cy="9292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699284" y="1494076"/>
            <a:ext cx="2030650" cy="954978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44016" y="2878286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- Continuous Integration</a:t>
            </a:r>
            <a:endParaRPr lang="en-CA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216024" y="3303116"/>
            <a:ext cx="2376264" cy="0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7503" y="3704814"/>
            <a:ext cx="43373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 smtClean="0"/>
              <a:t>Def. </a:t>
            </a:r>
            <a:r>
              <a:rPr lang="en-CA" sz="1600" i="1" dirty="0" smtClean="0"/>
              <a:t>“m</a:t>
            </a:r>
            <a:r>
              <a:rPr lang="en-CA" sz="1600" dirty="0" smtClean="0"/>
              <a:t>erge </a:t>
            </a:r>
            <a:r>
              <a:rPr lang="en-CA" sz="1600" dirty="0"/>
              <a:t>all developer </a:t>
            </a:r>
            <a:r>
              <a:rPr lang="en-CA" sz="1600" dirty="0" smtClean="0"/>
              <a:t/>
            </a:r>
            <a:br>
              <a:rPr lang="en-CA" sz="1600" dirty="0" smtClean="0"/>
            </a:br>
            <a:r>
              <a:rPr lang="en-CA" sz="1600" dirty="0" smtClean="0"/>
              <a:t>work-copies </a:t>
            </a:r>
            <a:r>
              <a:rPr lang="en-CA" sz="1600" dirty="0"/>
              <a:t>to a shared </a:t>
            </a:r>
            <a:r>
              <a:rPr lang="en-CA" sz="1600" dirty="0" smtClean="0"/>
              <a:t>mainline frequently</a:t>
            </a:r>
            <a:r>
              <a:rPr lang="en-CA" sz="1600" i="1" dirty="0" smtClean="0"/>
              <a:t>” [4]</a:t>
            </a:r>
          </a:p>
          <a:p>
            <a:r>
              <a:rPr lang="en-CA" sz="1600" b="1" i="1" dirty="0" smtClean="0"/>
              <a:t>Examples. Apache Jenkins</a:t>
            </a:r>
            <a:r>
              <a:rPr lang="en-CA" sz="1600" i="1" dirty="0" smtClean="0"/>
              <a:t>, </a:t>
            </a:r>
            <a:r>
              <a:rPr lang="en-CA" sz="1600" b="1" i="1" dirty="0" smtClean="0"/>
              <a:t>Hudson,</a:t>
            </a:r>
            <a:r>
              <a:rPr lang="en-CA" sz="1600" i="1" dirty="0" smtClean="0"/>
              <a:t> etc.</a:t>
            </a:r>
            <a:endParaRPr lang="en-CA" sz="1600" b="1" i="1" dirty="0"/>
          </a:p>
        </p:txBody>
      </p:sp>
      <p:sp>
        <p:nvSpPr>
          <p:cNvPr id="22" name="TextBox 21"/>
          <p:cNvSpPr txBox="1"/>
          <p:nvPr/>
        </p:nvSpPr>
        <p:spPr>
          <a:xfrm>
            <a:off x="695117" y="4808632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- Continuous Testing</a:t>
            </a:r>
            <a:endParaRPr lang="en-CA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767125" y="5246420"/>
            <a:ext cx="1872208" cy="0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789393" y="5324167"/>
            <a:ext cx="4845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 smtClean="0"/>
              <a:t>Def. </a:t>
            </a:r>
            <a:r>
              <a:rPr lang="en-CA" sz="1600" i="1" dirty="0" smtClean="0"/>
              <a:t>“run tests as </a:t>
            </a:r>
            <a:r>
              <a:rPr lang="en-CA" sz="1600" i="1" dirty="0"/>
              <a:t>part the build pipeline so that every check-in and deployment is </a:t>
            </a:r>
            <a:r>
              <a:rPr lang="en-CA" sz="1600" i="1" dirty="0" smtClean="0"/>
              <a:t>validated” [3]</a:t>
            </a:r>
          </a:p>
          <a:p>
            <a:r>
              <a:rPr lang="en-CA" sz="1600" b="1" i="1" dirty="0" smtClean="0"/>
              <a:t>Examples. </a:t>
            </a:r>
            <a:r>
              <a:rPr lang="en-CA" sz="1600" b="1" i="1" dirty="0" err="1" smtClean="0"/>
              <a:t>Selenium+GitHub+LI-API</a:t>
            </a:r>
            <a:r>
              <a:rPr lang="en-CA" sz="1600" i="1" dirty="0" smtClean="0"/>
              <a:t>, etc.</a:t>
            </a:r>
            <a:endParaRPr lang="en-CA" sz="1600" b="1" i="1" dirty="0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2639333" y="4539089"/>
            <a:ext cx="1852147" cy="716623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2592288" y="3265406"/>
            <a:ext cx="1386040" cy="45560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592288" y="3303115"/>
            <a:ext cx="2967005" cy="960054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2592288" y="2462012"/>
            <a:ext cx="4068496" cy="841102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699284" y="1484784"/>
            <a:ext cx="2613793" cy="886523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868124" y="5675586"/>
            <a:ext cx="441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58905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5" grpId="0"/>
      <p:bldP spid="19" grpId="0"/>
      <p:bldP spid="22" grpId="0"/>
      <p:bldP spid="24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353" y="2204864"/>
            <a:ext cx="4623079" cy="26169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processes and toolchain: Putting it all together...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65</a:t>
            </a:fld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5775770" y="6211669"/>
            <a:ext cx="336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Image by </a:t>
            </a:r>
            <a:r>
              <a:rPr lang="en-US" sz="1200" dirty="0" err="1"/>
              <a:t>Kharnagy</a:t>
            </a:r>
            <a:r>
              <a:rPr lang="en-US" sz="1200" dirty="0"/>
              <a:t> (Own work) [CC BY-SA 4.0 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>(</a:t>
            </a:r>
            <a:r>
              <a:rPr lang="en-US" sz="1200" dirty="0"/>
              <a:t>http://</a:t>
            </a:r>
            <a:r>
              <a:rPr lang="en-US" sz="1200" dirty="0" err="1"/>
              <a:t>creativecommons.org</a:t>
            </a:r>
            <a:r>
              <a:rPr lang="en-US" sz="1200" dirty="0"/>
              <a:t>/licenses/by-</a:t>
            </a:r>
            <a:r>
              <a:rPr lang="en-US" sz="1200" dirty="0" err="1"/>
              <a:t>sa</a:t>
            </a:r>
            <a:r>
              <a:rPr lang="en-US" sz="1200" dirty="0"/>
              <a:t>/4.0)], 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>via </a:t>
            </a:r>
            <a:r>
              <a:rPr lang="en-US" sz="1200" dirty="0"/>
              <a:t>Wikimedia Commons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7504" y="1072912"/>
            <a:ext cx="2880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/>
              <a:t>- Continuous Architecting</a:t>
            </a:r>
            <a:endParaRPr lang="en-CA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5668" y="1971448"/>
            <a:ext cx="39356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 smtClean="0"/>
              <a:t>Def. </a:t>
            </a:r>
            <a:r>
              <a:rPr lang="en-CA" sz="1600" b="1" i="1" dirty="0" smtClean="0"/>
              <a:t>“</a:t>
            </a:r>
            <a:r>
              <a:rPr lang="en-CA" sz="1600" b="1" i="1" dirty="0"/>
              <a:t>architect for test, build and deploy, </a:t>
            </a:r>
            <a:r>
              <a:rPr lang="en-CA" sz="1600" b="1" i="1" dirty="0" smtClean="0"/>
              <a:t>take quality attributes into account, take advantage of feedback from runtime” [1]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179004" y="1484784"/>
            <a:ext cx="2520280" cy="9292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699284" y="1494076"/>
            <a:ext cx="2069527" cy="942020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44016" y="287828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>
                    <a:lumMod val="75000"/>
                  </a:schemeClr>
                </a:solidFill>
              </a:rPr>
              <a:t>- Continuous Integration</a:t>
            </a:r>
            <a:endParaRPr lang="en-CA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16024" y="3303116"/>
            <a:ext cx="2376264" cy="0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7503" y="3704814"/>
            <a:ext cx="43373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 smtClean="0">
                <a:solidFill>
                  <a:srgbClr val="BFBFBF"/>
                </a:solidFill>
              </a:rPr>
              <a:t>Def. </a:t>
            </a:r>
            <a:r>
              <a:rPr lang="en-CA" sz="1600" i="1" dirty="0" smtClean="0">
                <a:solidFill>
                  <a:srgbClr val="BFBFBF"/>
                </a:solidFill>
              </a:rPr>
              <a:t>“m</a:t>
            </a:r>
            <a:r>
              <a:rPr lang="en-CA" sz="1600" dirty="0" smtClean="0">
                <a:solidFill>
                  <a:srgbClr val="BFBFBF"/>
                </a:solidFill>
              </a:rPr>
              <a:t>erge </a:t>
            </a:r>
            <a:r>
              <a:rPr lang="en-CA" sz="1600" dirty="0">
                <a:solidFill>
                  <a:srgbClr val="BFBFBF"/>
                </a:solidFill>
              </a:rPr>
              <a:t>all developer </a:t>
            </a:r>
            <a:r>
              <a:rPr lang="en-CA" sz="1600" dirty="0" smtClean="0">
                <a:solidFill>
                  <a:srgbClr val="BFBFBF"/>
                </a:solidFill>
              </a:rPr>
              <a:t/>
            </a:r>
            <a:br>
              <a:rPr lang="en-CA" sz="1600" dirty="0" smtClean="0">
                <a:solidFill>
                  <a:srgbClr val="BFBFBF"/>
                </a:solidFill>
              </a:rPr>
            </a:br>
            <a:r>
              <a:rPr lang="en-CA" sz="1600" dirty="0" smtClean="0">
                <a:solidFill>
                  <a:srgbClr val="BFBFBF"/>
                </a:solidFill>
              </a:rPr>
              <a:t>work-copies </a:t>
            </a:r>
            <a:r>
              <a:rPr lang="en-CA" sz="1600" dirty="0">
                <a:solidFill>
                  <a:srgbClr val="BFBFBF"/>
                </a:solidFill>
              </a:rPr>
              <a:t>to a shared </a:t>
            </a:r>
            <a:r>
              <a:rPr lang="en-CA" sz="1600" dirty="0" smtClean="0">
                <a:solidFill>
                  <a:srgbClr val="BFBFBF"/>
                </a:solidFill>
              </a:rPr>
              <a:t>mainline frequently</a:t>
            </a:r>
            <a:r>
              <a:rPr lang="en-CA" sz="1600" i="1" dirty="0" smtClean="0">
                <a:solidFill>
                  <a:srgbClr val="BFBFBF"/>
                </a:solidFill>
              </a:rPr>
              <a:t>” [4]</a:t>
            </a:r>
          </a:p>
          <a:p>
            <a:r>
              <a:rPr lang="en-CA" sz="1600" b="1" i="1" dirty="0" smtClean="0">
                <a:solidFill>
                  <a:srgbClr val="BFBFBF"/>
                </a:solidFill>
              </a:rPr>
              <a:t>Examples. Apache Jenkins</a:t>
            </a:r>
            <a:r>
              <a:rPr lang="en-CA" sz="1600" i="1" dirty="0" smtClean="0">
                <a:solidFill>
                  <a:srgbClr val="BFBFBF"/>
                </a:solidFill>
              </a:rPr>
              <a:t>, </a:t>
            </a:r>
            <a:r>
              <a:rPr lang="en-CA" sz="1600" b="1" i="1" dirty="0" smtClean="0">
                <a:solidFill>
                  <a:srgbClr val="BFBFBF"/>
                </a:solidFill>
              </a:rPr>
              <a:t>Hudson,</a:t>
            </a:r>
            <a:r>
              <a:rPr lang="en-CA" sz="1600" i="1" dirty="0" smtClean="0">
                <a:solidFill>
                  <a:srgbClr val="BFBFBF"/>
                </a:solidFill>
              </a:rPr>
              <a:t> etc.</a:t>
            </a:r>
            <a:endParaRPr lang="en-CA" sz="1600" b="1" i="1" dirty="0">
              <a:solidFill>
                <a:srgbClr val="BFBFBF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5117" y="4808632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BFBFBF"/>
                </a:solidFill>
              </a:rPr>
              <a:t>- Continuous Testing</a:t>
            </a:r>
            <a:endParaRPr lang="en-CA" dirty="0">
              <a:solidFill>
                <a:srgbClr val="BFBFBF"/>
              </a:solidFill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767125" y="5246420"/>
            <a:ext cx="1872208" cy="0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789393" y="5324167"/>
            <a:ext cx="4845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 smtClean="0">
                <a:solidFill>
                  <a:srgbClr val="BFBFBF"/>
                </a:solidFill>
              </a:rPr>
              <a:t>Def. </a:t>
            </a:r>
            <a:r>
              <a:rPr lang="en-CA" sz="1600" i="1" dirty="0" smtClean="0">
                <a:solidFill>
                  <a:srgbClr val="BFBFBF"/>
                </a:solidFill>
              </a:rPr>
              <a:t>“run tests as </a:t>
            </a:r>
            <a:r>
              <a:rPr lang="en-CA" sz="1600" i="1" dirty="0">
                <a:solidFill>
                  <a:srgbClr val="BFBFBF"/>
                </a:solidFill>
              </a:rPr>
              <a:t>part the build pipeline so that every check-in and deployment is </a:t>
            </a:r>
            <a:r>
              <a:rPr lang="en-CA" sz="1600" i="1" dirty="0" smtClean="0">
                <a:solidFill>
                  <a:srgbClr val="BFBFBF"/>
                </a:solidFill>
              </a:rPr>
              <a:t>validated” [3]</a:t>
            </a:r>
          </a:p>
          <a:p>
            <a:r>
              <a:rPr lang="en-CA" sz="1600" b="1" i="1" dirty="0" smtClean="0">
                <a:solidFill>
                  <a:srgbClr val="BFBFBF"/>
                </a:solidFill>
              </a:rPr>
              <a:t>Examples. </a:t>
            </a:r>
            <a:r>
              <a:rPr lang="en-CA" sz="1600" b="1" i="1" dirty="0" err="1" smtClean="0">
                <a:solidFill>
                  <a:srgbClr val="BFBFBF"/>
                </a:solidFill>
              </a:rPr>
              <a:t>Selenium+GitHub+LI-API</a:t>
            </a:r>
            <a:r>
              <a:rPr lang="en-CA" sz="1600" i="1" dirty="0" smtClean="0">
                <a:solidFill>
                  <a:srgbClr val="BFBFBF"/>
                </a:solidFill>
              </a:rPr>
              <a:t>, etc.</a:t>
            </a:r>
            <a:endParaRPr lang="en-CA" sz="1600" b="1" i="1" dirty="0">
              <a:solidFill>
                <a:srgbClr val="BFBFBF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2639333" y="4539089"/>
            <a:ext cx="1852147" cy="716623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2592288" y="3304280"/>
            <a:ext cx="1463793" cy="6686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592288" y="3303115"/>
            <a:ext cx="3083633" cy="856390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2592288" y="2423138"/>
            <a:ext cx="4146249" cy="879976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699284" y="1484784"/>
            <a:ext cx="2872968" cy="847649"/>
          </a:xfrm>
          <a:prstGeom prst="line">
            <a:avLst/>
          </a:prstGeom>
          <a:ln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868124" y="5675586"/>
            <a:ext cx="441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49305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5" grpId="0"/>
      <p:bldP spid="19" grpId="0"/>
      <p:bldP spid="22" grpId="0"/>
      <p:bldP spid="24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4038" y="115888"/>
            <a:ext cx="6133075" cy="838200"/>
          </a:xfrm>
        </p:spPr>
        <p:txBody>
          <a:bodyPr/>
          <a:lstStyle/>
          <a:p>
            <a:r>
              <a:rPr lang="en-CA" dirty="0" smtClean="0"/>
              <a:t>In summary, new architecture drivers for Continuous Architecting*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1625E7-A0C6-CE42-A3E8-6094708A5C26}" type="slidenum">
              <a:rPr lang="it-IT" altLang="en-US" smtClean="0"/>
              <a:pPr>
                <a:defRPr/>
              </a:pPr>
              <a:t>66</a:t>
            </a:fld>
            <a:endParaRPr lang="it-IT" altLang="en-US"/>
          </a:p>
        </p:txBody>
      </p:sp>
      <p:pic>
        <p:nvPicPr>
          <p:cNvPr id="6" name="Picture 5" descr="Screen Shot 2017-09-07 at 14.33.2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066" y="1118995"/>
            <a:ext cx="5578573" cy="507255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621166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1200" dirty="0"/>
              <a:t>Chen, </a:t>
            </a:r>
            <a:r>
              <a:rPr lang="en-CA" sz="1200" dirty="0" smtClean="0"/>
              <a:t>et al. </a:t>
            </a:r>
            <a:r>
              <a:rPr lang="en-CA" sz="1200" dirty="0"/>
              <a:t>"Architectural Support for DevOps in a Neo-Metropolis </a:t>
            </a:r>
            <a:r>
              <a:rPr lang="en-CA" sz="1200" dirty="0" err="1"/>
              <a:t>BDaaS</a:t>
            </a:r>
            <a:r>
              <a:rPr lang="en-CA" sz="1200" dirty="0"/>
              <a:t> Platform.." Paper presented at the meeting of the SRDS Workshop, 2015. </a:t>
            </a:r>
          </a:p>
        </p:txBody>
      </p:sp>
    </p:spTree>
    <p:extLst>
      <p:ext uri="{BB962C8B-B14F-4D97-AF65-F5344CB8AC3E}">
        <p14:creationId xmlns:p14="http://schemas.microsoft.com/office/powerpoint/2010/main" val="2315443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DevOps is concerning all typical software architecture dimensions (team, process, tooling)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Differently from other approaches, it focuses on two subject</a:t>
            </a:r>
          </a:p>
          <a:p>
            <a:pPr lvl="1"/>
            <a:r>
              <a:rPr lang="en-US" dirty="0" smtClean="0"/>
              <a:t>The application code (the software)</a:t>
            </a:r>
          </a:p>
          <a:p>
            <a:pPr lvl="1"/>
            <a:r>
              <a:rPr lang="en-US" dirty="0" smtClean="0"/>
              <a:t>The code to create, run, control, evolve the machine</a:t>
            </a:r>
          </a:p>
          <a:p>
            <a:endParaRPr lang="en-US" dirty="0" smtClean="0"/>
          </a:p>
          <a:p>
            <a:r>
              <a:rPr lang="en-US" dirty="0" smtClean="0"/>
              <a:t>TOSCA (previously seen) is an attempt to standardize infrastructural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67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845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we miss, architecturally: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 better connection between the design of software and the design of the infrastructure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 precise and rigorous comparison between the new languages and tools for coding infrastructures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68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7BC4-617A-E141-9114-911D157DA38E}" type="datetime1">
              <a:rPr lang="en-US" smtClean="0"/>
              <a:t>11/12/17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11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References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196752"/>
            <a:ext cx="9144000" cy="518457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sz="2000" dirty="0"/>
              <a:t>[1] </a:t>
            </a:r>
            <a:r>
              <a:rPr lang="en-CA" sz="2000" dirty="0" err="1"/>
              <a:t>Erder</a:t>
            </a:r>
            <a:r>
              <a:rPr lang="en-CA" sz="2000" dirty="0"/>
              <a:t>, Murat and </a:t>
            </a:r>
            <a:r>
              <a:rPr lang="en-CA" sz="2000" dirty="0" err="1"/>
              <a:t>Pureur</a:t>
            </a:r>
            <a:r>
              <a:rPr lang="en-CA" sz="2000" dirty="0"/>
              <a:t>, Pierre. Continuous Architecture: Sustainable Architecture in an Agile and Cloud-Centric World. Amsterdam: Morgan Kaufmann, </a:t>
            </a:r>
            <a:r>
              <a:rPr lang="en-CA" sz="2000" dirty="0" smtClean="0"/>
              <a:t>2016. </a:t>
            </a:r>
          </a:p>
          <a:p>
            <a:pPr marL="0" indent="0">
              <a:buNone/>
            </a:pPr>
            <a:r>
              <a:rPr lang="en-CA" sz="2000" dirty="0"/>
              <a:t>[2</a:t>
            </a:r>
            <a:r>
              <a:rPr lang="en-CA" sz="2000" dirty="0" smtClean="0"/>
              <a:t>] Continuous </a:t>
            </a:r>
            <a:r>
              <a:rPr lang="en-CA" sz="2000" dirty="0"/>
              <a:t>Testing Paperback – January 2, </a:t>
            </a:r>
            <a:r>
              <a:rPr lang="en-CA" sz="2000" dirty="0" smtClean="0"/>
              <a:t>2014 by </a:t>
            </a:r>
            <a:r>
              <a:rPr lang="en-CA" sz="2000" dirty="0"/>
              <a:t>W. </a:t>
            </a:r>
            <a:r>
              <a:rPr lang="en-CA" sz="2000" dirty="0" err="1"/>
              <a:t>Ariola</a:t>
            </a:r>
            <a:r>
              <a:rPr lang="en-CA" sz="2000" dirty="0"/>
              <a:t>, C. Dunlop </a:t>
            </a:r>
            <a:endParaRPr lang="en-CA" sz="2000" dirty="0" smtClean="0"/>
          </a:p>
          <a:p>
            <a:pPr marL="0" indent="0">
              <a:buNone/>
            </a:pPr>
            <a:r>
              <a:rPr lang="en-CA" sz="2000" dirty="0"/>
              <a:t>[3] Part of the Pipeline: Why Continuous Testing Is Essential, by Adam </a:t>
            </a:r>
            <a:r>
              <a:rPr lang="en-CA" sz="2000" dirty="0" err="1"/>
              <a:t>Auerbach</a:t>
            </a:r>
            <a:r>
              <a:rPr lang="en-CA" sz="2000" dirty="0"/>
              <a:t>, </a:t>
            </a:r>
            <a:r>
              <a:rPr lang="en-CA" sz="2000" dirty="0" err="1"/>
              <a:t>TechWell</a:t>
            </a:r>
            <a:r>
              <a:rPr lang="en-CA" sz="2000" dirty="0"/>
              <a:t> Insights August </a:t>
            </a:r>
            <a:r>
              <a:rPr lang="en-CA" sz="2000" dirty="0" smtClean="0"/>
              <a:t>2015</a:t>
            </a:r>
          </a:p>
          <a:p>
            <a:pPr marL="0" indent="0">
              <a:buNone/>
            </a:pPr>
            <a:r>
              <a:rPr lang="en-CA" sz="2000" dirty="0" smtClean="0"/>
              <a:t>[4] M. Fowler Continuous Integration, </a:t>
            </a:r>
            <a:r>
              <a:rPr lang="en-CA" sz="2000" dirty="0">
                <a:hlinkClick r:id="rId2"/>
              </a:rPr>
              <a:t>https://www.thoughtworks.com/continuous-</a:t>
            </a:r>
            <a:r>
              <a:rPr lang="en-CA" sz="2000" dirty="0" smtClean="0">
                <a:hlinkClick r:id="rId2"/>
              </a:rPr>
              <a:t>integration</a:t>
            </a:r>
            <a:endParaRPr lang="en-CA" sz="2000" dirty="0" smtClean="0"/>
          </a:p>
          <a:p>
            <a:pPr marL="0" indent="0">
              <a:buNone/>
            </a:pPr>
            <a:r>
              <a:rPr lang="en-CA" sz="2000" dirty="0" smtClean="0"/>
              <a:t>[5] </a:t>
            </a:r>
            <a:r>
              <a:rPr lang="en-CA" sz="2000" i="1" dirty="0"/>
              <a:t>Chen, </a:t>
            </a:r>
            <a:r>
              <a:rPr lang="en-CA" sz="2000" i="1" dirty="0" err="1"/>
              <a:t>Lianping</a:t>
            </a:r>
            <a:r>
              <a:rPr lang="en-CA" sz="2000" i="1" dirty="0"/>
              <a:t> (</a:t>
            </a:r>
            <a:r>
              <a:rPr lang="en-CA" sz="2000" i="1" dirty="0" smtClean="0"/>
              <a:t>2015) </a:t>
            </a:r>
            <a:r>
              <a:rPr lang="en-CA" sz="2000" i="1" dirty="0" smtClean="0">
                <a:hlinkClick r:id="rId3"/>
              </a:rPr>
              <a:t>"</a:t>
            </a:r>
            <a:r>
              <a:rPr lang="en-CA" sz="2000" i="1" dirty="0">
                <a:hlinkClick r:id="rId3"/>
              </a:rPr>
              <a:t>Continuous Delivery: Huge Benefits, but Challenges </a:t>
            </a:r>
            <a:r>
              <a:rPr lang="en-CA" sz="2000" i="1" dirty="0" smtClean="0">
                <a:hlinkClick r:id="rId3"/>
              </a:rPr>
              <a:t>Too”</a:t>
            </a:r>
            <a:r>
              <a:rPr lang="en-CA" sz="2000" i="1" dirty="0" smtClean="0"/>
              <a:t> IEEE </a:t>
            </a:r>
            <a:r>
              <a:rPr lang="en-CA" sz="2000" i="1" dirty="0"/>
              <a:t>Software. </a:t>
            </a:r>
            <a:r>
              <a:rPr lang="en-CA" sz="2000" b="1" i="1" dirty="0"/>
              <a:t>32</a:t>
            </a:r>
            <a:r>
              <a:rPr lang="en-CA" sz="2000" i="1" dirty="0"/>
              <a:t> (2): 50. </a:t>
            </a:r>
            <a:endParaRPr lang="en-CA" sz="2000" i="1" dirty="0" smtClean="0"/>
          </a:p>
          <a:p>
            <a:pPr marL="0" indent="0">
              <a:buNone/>
            </a:pPr>
            <a:r>
              <a:rPr lang="en-CA" sz="2000" dirty="0" smtClean="0"/>
              <a:t>[</a:t>
            </a:r>
            <a:r>
              <a:rPr lang="en-CA" sz="2000" dirty="0"/>
              <a:t>6] http://</a:t>
            </a:r>
            <a:r>
              <a:rPr lang="en-CA" sz="2000" dirty="0" err="1"/>
              <a:t>docs.oasis-open.org</a:t>
            </a:r>
            <a:r>
              <a:rPr lang="en-CA" sz="2000" dirty="0"/>
              <a:t>/</a:t>
            </a:r>
            <a:r>
              <a:rPr lang="en-CA" sz="2000" dirty="0" err="1"/>
              <a:t>tosca</a:t>
            </a:r>
            <a:r>
              <a:rPr lang="en-CA" sz="2000" dirty="0"/>
              <a:t>/TOSCA-Simple-Profile-YAML/v1.0/csd03/TOSCA-Simple-Profile-YAML-v1.0-csd03.</a:t>
            </a:r>
            <a:r>
              <a:rPr lang="en-CA" sz="2000" dirty="0" smtClean="0"/>
              <a:t>html</a:t>
            </a:r>
          </a:p>
          <a:p>
            <a:pPr marL="0" indent="0">
              <a:buNone/>
            </a:pPr>
            <a:r>
              <a:rPr lang="en-CA" sz="2000" dirty="0" smtClean="0"/>
              <a:t>[7] </a:t>
            </a:r>
            <a:r>
              <a:rPr lang="en-CA" sz="2000" dirty="0"/>
              <a:t>P. Lipton, D. Palma, M. </a:t>
            </a:r>
            <a:r>
              <a:rPr lang="en-CA" sz="2000" dirty="0" err="1"/>
              <a:t>Rutkowski</a:t>
            </a:r>
            <a:r>
              <a:rPr lang="en-CA" sz="2000" dirty="0"/>
              <a:t>, and D. A. Tamburri, “Tosca solves big problems in the cloud and beyond!” </a:t>
            </a:r>
            <a:r>
              <a:rPr lang="en-CA" sz="2000" i="1" dirty="0"/>
              <a:t>IEEE Cloud</a:t>
            </a:r>
            <a:r>
              <a:rPr lang="en-CA" sz="2000" dirty="0"/>
              <a:t>, vol. 21, no. 11, pp. 31–39, 2016</a:t>
            </a:r>
            <a:r>
              <a:rPr lang="en-CA" sz="2000" dirty="0" smtClean="0"/>
              <a:t>.</a:t>
            </a:r>
          </a:p>
          <a:p>
            <a:pPr marL="0" indent="0">
              <a:buNone/>
            </a:pPr>
            <a:r>
              <a:rPr lang="en-CA" sz="2000" dirty="0"/>
              <a:t>[8] </a:t>
            </a:r>
            <a:r>
              <a:rPr lang="en-CA" sz="2000" dirty="0" err="1"/>
              <a:t>Guerriero</a:t>
            </a:r>
            <a:r>
              <a:rPr lang="en-CA" sz="2000" dirty="0"/>
              <a:t>, Michele, </a:t>
            </a:r>
            <a:r>
              <a:rPr lang="en-CA" sz="2000" dirty="0" err="1"/>
              <a:t>Tajfar</a:t>
            </a:r>
            <a:r>
              <a:rPr lang="en-CA" sz="2000" dirty="0"/>
              <a:t>, Saeed, </a:t>
            </a:r>
            <a:r>
              <a:rPr lang="en-CA" sz="2000" dirty="0" err="1"/>
              <a:t>Tamburri</a:t>
            </a:r>
            <a:r>
              <a:rPr lang="en-CA" sz="2000" dirty="0"/>
              <a:t>, Damian Andrew and </a:t>
            </a:r>
            <a:r>
              <a:rPr lang="en-CA" sz="2000" dirty="0" smtClean="0"/>
              <a:t>Di Nitto</a:t>
            </a:r>
            <a:r>
              <a:rPr lang="en-CA" sz="2000" dirty="0"/>
              <a:t>, </a:t>
            </a:r>
            <a:r>
              <a:rPr lang="en-CA" sz="2000" dirty="0" err="1"/>
              <a:t>Elisabetta</a:t>
            </a:r>
            <a:r>
              <a:rPr lang="en-CA" sz="2000" dirty="0"/>
              <a:t> </a:t>
            </a:r>
            <a:r>
              <a:rPr lang="en-CA" sz="2000" dirty="0" smtClean="0"/>
              <a:t>"</a:t>
            </a:r>
            <a:r>
              <a:rPr lang="en-CA" sz="2000" dirty="0"/>
              <a:t>Towards a model-driven design tool for big data architectures.." Paper presented at the meeting of the BIGDSE@ICSE, </a:t>
            </a:r>
            <a:r>
              <a:rPr lang="en-CA" sz="2000" dirty="0" smtClean="0"/>
              <a:t>2016.</a:t>
            </a:r>
          </a:p>
          <a:p>
            <a:pPr marL="0" indent="0">
              <a:buNone/>
            </a:pPr>
            <a:r>
              <a:rPr lang="en-CA" sz="2000" dirty="0"/>
              <a:t>[9] Gómez, Abel, </a:t>
            </a:r>
            <a:r>
              <a:rPr lang="en-CA" sz="2000" dirty="0" err="1"/>
              <a:t>Merseguer</a:t>
            </a:r>
            <a:r>
              <a:rPr lang="en-CA" sz="2000" dirty="0"/>
              <a:t>, José, </a:t>
            </a:r>
            <a:r>
              <a:rPr lang="en-CA" sz="2000" dirty="0" smtClean="0"/>
              <a:t>Di Nitto</a:t>
            </a:r>
            <a:r>
              <a:rPr lang="en-CA" sz="2000" dirty="0"/>
              <a:t>, </a:t>
            </a:r>
            <a:r>
              <a:rPr lang="en-CA" sz="2000" dirty="0" err="1"/>
              <a:t>Elisabetta</a:t>
            </a:r>
            <a:r>
              <a:rPr lang="en-CA" sz="2000" dirty="0"/>
              <a:t> </a:t>
            </a:r>
            <a:r>
              <a:rPr lang="en-CA" sz="2000" dirty="0" smtClean="0"/>
              <a:t>and </a:t>
            </a:r>
            <a:r>
              <a:rPr lang="en-CA" sz="2000" dirty="0" err="1"/>
              <a:t>Tamburri</a:t>
            </a:r>
            <a:r>
              <a:rPr lang="en-CA" sz="2000" dirty="0"/>
              <a:t>, Damian Andrew. "Towards a UML profile for data intensive applications.." Paper presented at the meeting of the QUDOS@ISSTA, 2016</a:t>
            </a:r>
            <a:r>
              <a:rPr lang="en-CA" sz="2000" dirty="0" smtClean="0"/>
              <a:t>.</a:t>
            </a:r>
          </a:p>
          <a:p>
            <a:pPr marL="0" indent="0">
              <a:buNone/>
            </a:pPr>
            <a:r>
              <a:rPr lang="en-CA" sz="2000" dirty="0"/>
              <a:t>[10] </a:t>
            </a:r>
            <a:r>
              <a:rPr lang="en-CA" sz="2000" dirty="0" err="1"/>
              <a:t>Artac</a:t>
            </a:r>
            <a:r>
              <a:rPr lang="en-CA" sz="2000" dirty="0"/>
              <a:t>, </a:t>
            </a:r>
            <a:r>
              <a:rPr lang="en-CA" sz="2000" dirty="0" err="1"/>
              <a:t>Matej</a:t>
            </a:r>
            <a:r>
              <a:rPr lang="en-CA" sz="2000" dirty="0"/>
              <a:t>, </a:t>
            </a:r>
            <a:r>
              <a:rPr lang="en-CA" sz="2000" dirty="0" err="1"/>
              <a:t>Borovsak</a:t>
            </a:r>
            <a:r>
              <a:rPr lang="en-CA" sz="2000" dirty="0"/>
              <a:t>, </a:t>
            </a:r>
            <a:r>
              <a:rPr lang="en-CA" sz="2000" dirty="0" err="1"/>
              <a:t>Tadej</a:t>
            </a:r>
            <a:r>
              <a:rPr lang="en-CA" sz="2000" dirty="0"/>
              <a:t>, </a:t>
            </a:r>
            <a:r>
              <a:rPr lang="en-CA" sz="2000" dirty="0" smtClean="0"/>
              <a:t>Di Nitto</a:t>
            </a:r>
            <a:r>
              <a:rPr lang="en-CA" sz="2000" dirty="0"/>
              <a:t>, </a:t>
            </a:r>
            <a:r>
              <a:rPr lang="en-CA" sz="2000" dirty="0" err="1" smtClean="0"/>
              <a:t>Elisabetta</a:t>
            </a:r>
            <a:r>
              <a:rPr lang="en-CA" sz="2000" dirty="0" smtClean="0"/>
              <a:t>, </a:t>
            </a:r>
            <a:r>
              <a:rPr lang="en-CA" sz="2000" dirty="0" err="1"/>
              <a:t>Guerriero</a:t>
            </a:r>
            <a:r>
              <a:rPr lang="en-CA" sz="2000" dirty="0"/>
              <a:t>, Michele and </a:t>
            </a:r>
            <a:r>
              <a:rPr lang="en-CA" sz="2000" dirty="0" err="1"/>
              <a:t>Tamburri</a:t>
            </a:r>
            <a:r>
              <a:rPr lang="en-CA" sz="2000" dirty="0"/>
              <a:t>, Damian Andrew. "Model-driven continuous deployment for quality DevOps.." Paper presented at the meeting of the QUDOS@ISSTA, 2016.</a:t>
            </a:r>
            <a:endParaRPr lang="en-CA" sz="2000" dirty="0" smtClean="0"/>
          </a:p>
          <a:p>
            <a:pPr marL="0" indent="0">
              <a:buNone/>
            </a:pPr>
            <a:r>
              <a:rPr lang="en-CA" sz="2000" dirty="0" smtClean="0"/>
              <a:t> </a:t>
            </a:r>
            <a:endParaRPr lang="en-CA" sz="2000" dirty="0"/>
          </a:p>
          <a:p>
            <a:pPr marL="0" indent="0">
              <a:buNone/>
            </a:pPr>
            <a:endParaRPr lang="en-CA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2C5DB-42A7-480B-B57D-B0AA071F25FA}" type="slidenum">
              <a:rPr lang="en-GB" smtClean="0"/>
              <a:pPr/>
              <a:t>69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5880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295400"/>
            <a:ext cx="8489950" cy="4852988"/>
          </a:xfrm>
          <a:ln/>
        </p:spPr>
        <p:txBody>
          <a:bodyPr lIns="0" tIns="20802" rIns="0" bIns="0"/>
          <a:lstStyle/>
          <a:p>
            <a:pPr marL="176212" indent="0" defTabSz="449263">
              <a:buClr>
                <a:srgbClr val="808000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nl-NL" sz="2000" b="1" dirty="0" smtClean="0"/>
              <a:t>(UNFORESEEN) OVERHEAD COST: 174,000,000 $ (</a:t>
            </a:r>
            <a:r>
              <a:rPr lang="nl-NL" sz="2000" b="1" dirty="0" err="1"/>
              <a:t>give</a:t>
            </a:r>
            <a:r>
              <a:rPr lang="nl-NL" sz="2000" b="1" dirty="0"/>
              <a:t> or </a:t>
            </a:r>
            <a:r>
              <a:rPr lang="nl-NL" sz="2000" b="1" dirty="0" smtClean="0"/>
              <a:t>take)</a:t>
            </a:r>
          </a:p>
          <a:p>
            <a:pPr marL="176212" indent="0" defTabSz="449263">
              <a:buClr>
                <a:srgbClr val="808000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nl-NL" sz="2000" b="1" dirty="0"/>
          </a:p>
          <a:p>
            <a:pPr marL="176212" indent="0" defTabSz="449263">
              <a:buClr>
                <a:srgbClr val="808000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000" b="1" dirty="0"/>
              <a:t>http://</a:t>
            </a:r>
            <a:r>
              <a:rPr lang="en-US" sz="2000" b="1" dirty="0" err="1"/>
              <a:t>www.cio.com</a:t>
            </a:r>
            <a:r>
              <a:rPr lang="en-US" sz="2000" b="1" dirty="0"/>
              <a:t>/article/2380827/developer/6-software-development-lessons-from-healthcare-gov-s-failed-launch.html</a:t>
            </a:r>
            <a:endParaRPr lang="en-US" sz="200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2636912"/>
            <a:ext cx="5470128" cy="305683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332656"/>
            <a:ext cx="7668344" cy="838200"/>
          </a:xfrm>
        </p:spPr>
        <p:txBody>
          <a:bodyPr/>
          <a:lstStyle/>
          <a:p>
            <a:r>
              <a:rPr lang="en-US" b="1" dirty="0"/>
              <a:t>Why Social Software Engineering? </a:t>
            </a:r>
            <a:br>
              <a:rPr lang="en-US" b="1" dirty="0"/>
            </a:br>
            <a:r>
              <a:rPr lang="en-US" b="1" dirty="0"/>
              <a:t>Top failure causes so far* </a:t>
            </a:r>
            <a:r>
              <a:rPr lang="en-US" b="1" dirty="0">
                <a:solidFill>
                  <a:srgbClr val="FF0000"/>
                </a:solidFill>
              </a:rPr>
              <a:t>An </a:t>
            </a:r>
            <a:r>
              <a:rPr lang="en-US" b="1" dirty="0" smtClean="0">
                <a:solidFill>
                  <a:srgbClr val="FF0000"/>
                </a:solidFill>
              </a:rPr>
              <a:t>Example!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7</a:t>
            </a:fld>
            <a:r>
              <a:rPr lang="it-IT" smtClean="0"/>
              <a:t> -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73773"/>
      </p:ext>
    </p:extLst>
  </p:cSld>
  <p:clrMapOvr>
    <a:masterClrMapping/>
  </p:clrMapOvr>
  <p:transition xmlns:p14="http://schemas.microsoft.com/office/powerpoint/2010/main" spd="med" advTm="400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</a:t>
            </a:r>
            <a:r>
              <a:rPr lang="en-US" dirty="0" err="1" smtClean="0"/>
              <a:t>Biblio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38250"/>
            <a:ext cx="7774632" cy="4781550"/>
          </a:xfrm>
        </p:spPr>
        <p:txBody>
          <a:bodyPr/>
          <a:lstStyle/>
          <a:p>
            <a:r>
              <a:rPr lang="en-US" sz="1600" dirty="0"/>
              <a:t>[1] Bass, L. J.; Weber, I. M. &amp; Zhu, L. (2015), </a:t>
            </a:r>
            <a:r>
              <a:rPr lang="en-US" sz="1600" i="1" dirty="0"/>
              <a:t>DevOps - A Software Architect's Perspective.</a:t>
            </a:r>
            <a:r>
              <a:rPr lang="en-US" sz="1600" dirty="0"/>
              <a:t> , Addison-Wesley . </a:t>
            </a:r>
            <a:endParaRPr lang="en-US" sz="1600" dirty="0" smtClean="0"/>
          </a:p>
          <a:p>
            <a:r>
              <a:rPr lang="en-US" sz="1600" dirty="0" smtClean="0"/>
              <a:t>[</a:t>
            </a:r>
            <a:r>
              <a:rPr lang="en-US" sz="1600" dirty="0"/>
              <a:t>2] Tamburri, D. A. &amp; Nitto, E. D. (2015), When Software Architecture Leads to Social Debt., </a:t>
            </a:r>
            <a:r>
              <a:rPr lang="en-US" sz="1600" i="1" dirty="0"/>
              <a:t>in</a:t>
            </a:r>
            <a:r>
              <a:rPr lang="en-US" sz="1600" dirty="0"/>
              <a:t> Len Bass; Patricia Lago &amp; Philippe </a:t>
            </a:r>
            <a:r>
              <a:rPr lang="en-US" sz="1600" dirty="0" err="1"/>
              <a:t>Kruchten</a:t>
            </a:r>
            <a:r>
              <a:rPr lang="en-US" sz="1600" dirty="0"/>
              <a:t>, ed., 'WICSA' , IEEE Computer </a:t>
            </a:r>
            <a:r>
              <a:rPr lang="en-US" sz="1600" dirty="0" smtClean="0"/>
              <a:t>Society, </a:t>
            </a:r>
            <a:r>
              <a:rPr lang="en-US" sz="1600" dirty="0"/>
              <a:t>pp. 61-64 . </a:t>
            </a:r>
            <a:endParaRPr lang="en-US" sz="1600" dirty="0" smtClean="0"/>
          </a:p>
          <a:p>
            <a:r>
              <a:rPr lang="en-US" sz="1600" dirty="0" smtClean="0"/>
              <a:t>[</a:t>
            </a:r>
            <a:r>
              <a:rPr lang="en-US" sz="1600" dirty="0"/>
              <a:t>3] Tamburri, D. A.; </a:t>
            </a:r>
            <a:r>
              <a:rPr lang="en-US" sz="1600" dirty="0" err="1"/>
              <a:t>Kruchten</a:t>
            </a:r>
            <a:r>
              <a:rPr lang="en-US" sz="1600" dirty="0"/>
              <a:t>, P.; Lago, P. &amp; van Vliet, H. (2015), 'Social debt in software engineering: insights from industry.', </a:t>
            </a:r>
            <a:r>
              <a:rPr lang="en-US" sz="1600" i="1" dirty="0"/>
              <a:t>J. Internet Services and Applications</a:t>
            </a:r>
            <a:r>
              <a:rPr lang="en-US" sz="1600" dirty="0"/>
              <a:t> </a:t>
            </a:r>
            <a:r>
              <a:rPr lang="en-US" sz="1600" b="1" dirty="0"/>
              <a:t>6</a:t>
            </a:r>
            <a:r>
              <a:rPr lang="en-US" sz="1600" dirty="0"/>
              <a:t> (1) , 10:1-10:17 . </a:t>
            </a:r>
            <a:endParaRPr lang="en-US" sz="1600" dirty="0" smtClean="0"/>
          </a:p>
          <a:p>
            <a:r>
              <a:rPr lang="en-US" sz="1600" dirty="0"/>
              <a:t>[4] Tamburri, D. A.; Lago, P. &amp; van Vliet, H. (2013), 'Organizational social structures for software engineering.', </a:t>
            </a:r>
            <a:r>
              <a:rPr lang="en-US" sz="1600" i="1" dirty="0"/>
              <a:t>ACM Comput. Surv.</a:t>
            </a:r>
            <a:r>
              <a:rPr lang="en-US" sz="1600" dirty="0"/>
              <a:t> </a:t>
            </a:r>
            <a:r>
              <a:rPr lang="en-US" sz="1600" b="1" dirty="0"/>
              <a:t>46</a:t>
            </a:r>
            <a:r>
              <a:rPr lang="en-US" sz="1600" dirty="0"/>
              <a:t> (1) , 3 . </a:t>
            </a:r>
            <a:endParaRPr lang="en-US" sz="1600" dirty="0" smtClean="0"/>
          </a:p>
          <a:p>
            <a:r>
              <a:rPr lang="en-US" sz="1600" dirty="0"/>
              <a:t>[5] Tamburri, D. A.; Lago, P. &amp; van Vliet, H. (2013), 'Uncovering Latent Social Communities in Software Development.', </a:t>
            </a:r>
            <a:r>
              <a:rPr lang="en-US" sz="1600" i="1" dirty="0"/>
              <a:t>IEEE Software</a:t>
            </a:r>
            <a:r>
              <a:rPr lang="en-US" sz="1600" dirty="0"/>
              <a:t> </a:t>
            </a:r>
            <a:r>
              <a:rPr lang="en-US" sz="1600" b="1" dirty="0"/>
              <a:t>30</a:t>
            </a:r>
            <a:r>
              <a:rPr lang="en-US" sz="1600" dirty="0"/>
              <a:t> (1) , 29-36 . </a:t>
            </a:r>
            <a:endParaRPr lang="en-US" sz="1600" dirty="0" smtClean="0"/>
          </a:p>
          <a:p>
            <a:r>
              <a:rPr lang="en-US" sz="1600" dirty="0" smtClean="0"/>
              <a:t>[6</a:t>
            </a:r>
            <a:r>
              <a:rPr lang="en-US" sz="1600" dirty="0"/>
              <a:t>] </a:t>
            </a:r>
            <a:r>
              <a:rPr lang="en-US" sz="1600" dirty="0" smtClean="0"/>
              <a:t>M</a:t>
            </a:r>
            <a:r>
              <a:rPr lang="en-US" sz="1600" dirty="0"/>
              <a:t>. Di </a:t>
            </a:r>
            <a:r>
              <a:rPr lang="en-US" sz="1600" dirty="0" err="1" smtClean="0"/>
              <a:t>Penta</a:t>
            </a:r>
            <a:r>
              <a:rPr lang="en-US" sz="1600" dirty="0" smtClean="0"/>
              <a:t>, D</a:t>
            </a:r>
            <a:r>
              <a:rPr lang="en-US" sz="1600" dirty="0"/>
              <a:t>. A. </a:t>
            </a:r>
            <a:r>
              <a:rPr lang="en-US" sz="1600" dirty="0" smtClean="0"/>
              <a:t>Tamburri, Combining </a:t>
            </a:r>
            <a:r>
              <a:rPr lang="en-US" sz="1600" dirty="0"/>
              <a:t>Quantitative and Qualitative Methods in Empirical Software Engineering Proceedings of the 10th Joint Meeting of the European Software Engineering Conference and the ACM </a:t>
            </a:r>
            <a:r>
              <a:rPr lang="en-US" sz="1600" dirty="0" err="1"/>
              <a:t>Sigsoft</a:t>
            </a:r>
            <a:r>
              <a:rPr lang="en-US" sz="1600" dirty="0"/>
              <a:t> Symposium of the Foundations of Software</a:t>
            </a:r>
          </a:p>
          <a:p>
            <a:endParaRPr lang="en-US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D8AE2068-3892-4B04-A54F-5FBA21ABD208}" type="slidenum">
              <a:rPr lang="en-US" smtClean="0"/>
              <a:pPr>
                <a:defRPr/>
              </a:pPr>
              <a:t>70</a:t>
            </a:fld>
            <a:r>
              <a:rPr lang="it-IT" smtClean="0"/>
              <a:t> -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10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896544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 smtClean="0"/>
              <a:t>“DevOps </a:t>
            </a:r>
            <a:r>
              <a:rPr lang="en-US" sz="2000" i="1" dirty="0"/>
              <a:t>is a set of practices intended to reduce the time between committing a change to a system and the change being placed into normal production, while ensuring high quality</a:t>
            </a:r>
            <a:r>
              <a:rPr lang="en-US" sz="2000" i="1" dirty="0" smtClean="0"/>
              <a:t>.”</a:t>
            </a:r>
          </a:p>
          <a:p>
            <a:pPr marL="457200" lvl="1" indent="0">
              <a:buNone/>
            </a:pPr>
            <a:endParaRPr lang="en-US" sz="2000" i="1" dirty="0"/>
          </a:p>
          <a:p>
            <a:pPr marL="457200" lvl="1" indent="0">
              <a:buNone/>
            </a:pPr>
            <a:r>
              <a:rPr lang="en-US" sz="2000" i="1" dirty="0" smtClean="0"/>
              <a:t>L. Bass et Al. [1]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DevOps?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8</a:t>
            </a:fld>
            <a:r>
              <a:rPr lang="it-IT" smtClean="0"/>
              <a:t> -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8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-36512" y="1268760"/>
            <a:ext cx="4896544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60000"/>
              <a:buFont typeface="Wingdings" charset="2"/>
              <a:buBlip>
                <a:blip r:embed="rId3"/>
              </a:buBlip>
              <a:defRPr sz="2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Blip>
                <a:blip r:embed="rId4"/>
              </a:buBlip>
              <a:defRPr sz="22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Blip>
                <a:blip r:embed="rId5"/>
              </a:buBlip>
              <a:defRPr sz="20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sz="2000" i="1" dirty="0" smtClean="0"/>
              <a:t>“DevOps </a:t>
            </a:r>
            <a:r>
              <a:rPr lang="en-US" sz="2000" i="1" dirty="0"/>
              <a:t>is a set of practices intended to reduce the time between committing a change to a system and the change being placed into normal production, while ensuring high quality</a:t>
            </a:r>
            <a:r>
              <a:rPr lang="en-US" sz="2000" i="1" dirty="0" smtClean="0"/>
              <a:t>.”</a:t>
            </a:r>
          </a:p>
          <a:p>
            <a:pPr marL="457200" lvl="1" indent="0">
              <a:buNone/>
            </a:pPr>
            <a:endParaRPr lang="en-US" sz="2000" i="1" dirty="0"/>
          </a:p>
          <a:p>
            <a:pPr marL="457200" lvl="1" indent="0">
              <a:buNone/>
            </a:pPr>
            <a:r>
              <a:rPr lang="en-US" sz="2000" i="1" dirty="0" smtClean="0"/>
              <a:t>L. Bass et Al. [1]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DevOps?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- </a:t>
            </a:r>
            <a:fld id="{CCF66C97-A563-4596-A04B-3863ACE8ED67}" type="slidenum">
              <a:rPr lang="en-US" smtClean="0"/>
              <a:pPr>
                <a:defRPr/>
              </a:pPr>
              <a:t>9</a:t>
            </a:fld>
            <a:r>
              <a:rPr lang="it-IT" smtClean="0"/>
              <a:t> -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34737" y="4478421"/>
            <a:ext cx="3352200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Infrastructure-as-code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Ops Shift-Left</a:t>
            </a:r>
          </a:p>
          <a:p>
            <a:pPr marL="457200" indent="-457200">
              <a:buFont typeface="+mj-lt"/>
              <a:buAutoNum type="arabicPeriod"/>
            </a:pP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10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"/>
    </mc:Choice>
    <mc:Fallback xmlns="">
      <p:transition xmlns:p14="http://schemas.microsoft.com/office/powerpoint/2010/main" spd="slow" advTm="1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aLJDTdCySrUB2DNXQJ7PB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aLJDTdCySrUB2DNXQJ7PB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aLJDTdCySrUB2DNXQJ7PB"/>
</p:tagLst>
</file>

<file path=ppt/theme/theme1.xml><?xml version="1.0" encoding="utf-8"?>
<a:theme xmlns:a="http://schemas.openxmlformats.org/drawingml/2006/main" name="S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6666FF"/>
      </a:hlink>
      <a:folHlink>
        <a:srgbClr val="5F5F5F"/>
      </a:folHlink>
    </a:clrScheme>
    <a:fontScheme name="5.1 - Program design_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76200" cap="flat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76200" cap="flat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5.1 - Program design_2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.1 - Program design_2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.1 - Program design_2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.1 - Program design_2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.1 - Program design_2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.1 - Program design_2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.1 - Program design_2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SE.thmx</Template>
  <TotalTime>2718</TotalTime>
  <Words>5847</Words>
  <Application>Microsoft Macintosh PowerPoint</Application>
  <PresentationFormat>On-screen Show (4:3)</PresentationFormat>
  <Paragraphs>798</Paragraphs>
  <Slides>70</Slides>
  <Notes>32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1" baseType="lpstr">
      <vt:lpstr>SE</vt:lpstr>
      <vt:lpstr>Foundations of Complex Software Architectures and Styles</vt:lpstr>
      <vt:lpstr>Where were we with DevOps?</vt:lpstr>
      <vt:lpstr>DevOps  Hot topic for today!</vt:lpstr>
      <vt:lpstr>But first...</vt:lpstr>
      <vt:lpstr>Why Social Software Engineering?  Top failure causes so far*</vt:lpstr>
      <vt:lpstr>Why Social Software Engineering?  Top failure causes so far* An Example? </vt:lpstr>
      <vt:lpstr>Why Social Software Engineering?  Top failure causes so far* An Example! </vt:lpstr>
      <vt:lpstr>What is DevOps?</vt:lpstr>
      <vt:lpstr>What is DevOps?</vt:lpstr>
      <vt:lpstr>What is DevOps?</vt:lpstr>
      <vt:lpstr>What is DevOps?</vt:lpstr>
      <vt:lpstr>What is DevOps?</vt:lpstr>
      <vt:lpstr>What is DevOps?</vt:lpstr>
      <vt:lpstr>What is DevOps?</vt:lpstr>
      <vt:lpstr>First things first… Product?</vt:lpstr>
      <vt:lpstr>What is DevOps?</vt:lpstr>
      <vt:lpstr>How about the cooks?</vt:lpstr>
      <vt:lpstr>Fast*Quality = (Mess of Code)2! **</vt:lpstr>
      <vt:lpstr>How about the -Ops cooks?</vt:lpstr>
      <vt:lpstr>Let’s focus a bit on Ops respective issues as well!</vt:lpstr>
      <vt:lpstr>How about the cake’s customers?</vt:lpstr>
      <vt:lpstr>What is DevOps?</vt:lpstr>
      <vt:lpstr>Cookbooks, anyone?</vt:lpstr>
      <vt:lpstr>Cookbooks, anyone?</vt:lpstr>
      <vt:lpstr>DevOps: Putting it all together</vt:lpstr>
      <vt:lpstr>Hey… wait a second...</vt:lpstr>
      <vt:lpstr>DevOps: Putting it all together… where’s the kitchen?</vt:lpstr>
      <vt:lpstr>DevOps Practices: Let’s take a look</vt:lpstr>
      <vt:lpstr>DevOps Practices: Let’s take a look</vt:lpstr>
      <vt:lpstr>DevOps Practices: Let’s take a (deeper) look on a few of them!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Waterfall vs. Agile vs. DevOps</vt:lpstr>
      <vt:lpstr>PowerPoint Presentation</vt:lpstr>
      <vt:lpstr>Puppet Labs Findings and Survey recommendations</vt:lpstr>
      <vt:lpstr>PowerPoint Presentation</vt:lpstr>
      <vt:lpstr>DevOps Organisational Changes</vt:lpstr>
      <vt:lpstr>DevOps Organisational Changes</vt:lpstr>
      <vt:lpstr>DevOps Practices: However...</vt:lpstr>
      <vt:lpstr>DevOps Practices: Let’s take a look</vt:lpstr>
      <vt:lpstr>Continuous Architecting Explained</vt:lpstr>
      <vt:lpstr>Continuous Architecting Explained</vt:lpstr>
      <vt:lpstr>Continuous Architecting Explained</vt:lpstr>
      <vt:lpstr>Continuous Architecting Explained</vt:lpstr>
      <vt:lpstr>Continuous Architecting Explained*</vt:lpstr>
      <vt:lpstr>DevOps: Let’s take a step back... the kitchen!</vt:lpstr>
      <vt:lpstr>More about the kitchen… Organizational Structures explained</vt:lpstr>
      <vt:lpstr>More about the kitchen…</vt:lpstr>
      <vt:lpstr>More about the kitchen…</vt:lpstr>
      <vt:lpstr>More about the kitchen… what does it look like*?</vt:lpstr>
      <vt:lpstr>More about the kitchen… where is it?</vt:lpstr>
      <vt:lpstr>You add some SNA and you get something like this...</vt:lpstr>
      <vt:lpstr>… And / Or this!!!</vt:lpstr>
      <vt:lpstr>More about the kitchen, what do we look for? Patterns! For example... </vt:lpstr>
      <vt:lpstr>In conclusion… what do we do now about that kitchen?</vt:lpstr>
      <vt:lpstr>In conclusion… what do we do now about that kitchen?</vt:lpstr>
      <vt:lpstr>Our Previous Work in Social Software Engineering: Technical vs. Social Debt</vt:lpstr>
      <vt:lpstr>In summary: Continuous Architecting</vt:lpstr>
      <vt:lpstr>DevOps processes and toolchain: Putting it all together...</vt:lpstr>
      <vt:lpstr>DevOps processes and toolchain: Putting it all together...</vt:lpstr>
      <vt:lpstr>In summary, new architecture drivers for Continuous Architecting*</vt:lpstr>
      <vt:lpstr>Conclusions (1)</vt:lpstr>
      <vt:lpstr>Conclusions (2)</vt:lpstr>
      <vt:lpstr>References</vt:lpstr>
      <vt:lpstr>Other Biblio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Elisabetta Di Nitto</dc:creator>
  <cp:lastModifiedBy>Damian Andrew Tamburri</cp:lastModifiedBy>
  <cp:revision>234</cp:revision>
  <cp:lastPrinted>2015-11-04T00:01:30Z</cp:lastPrinted>
  <dcterms:created xsi:type="dcterms:W3CDTF">2016-10-18T09:37:06Z</dcterms:created>
  <dcterms:modified xsi:type="dcterms:W3CDTF">2017-12-11T11:21:19Z</dcterms:modified>
</cp:coreProperties>
</file>

<file path=docProps/thumbnail.jpeg>
</file>